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733" r:id="rId2"/>
    <p:sldMasterId id="2147483714" r:id="rId3"/>
  </p:sldMasterIdLst>
  <p:notesMasterIdLst>
    <p:notesMasterId r:id="rId20"/>
  </p:notesMasterIdLst>
  <p:sldIdLst>
    <p:sldId id="277" r:id="rId4"/>
    <p:sldId id="298" r:id="rId5"/>
    <p:sldId id="312" r:id="rId6"/>
    <p:sldId id="299" r:id="rId7"/>
    <p:sldId id="300" r:id="rId8"/>
    <p:sldId id="301" r:id="rId9"/>
    <p:sldId id="302" r:id="rId10"/>
    <p:sldId id="303" r:id="rId11"/>
    <p:sldId id="304" r:id="rId12"/>
    <p:sldId id="305" r:id="rId13"/>
    <p:sldId id="325" r:id="rId14"/>
    <p:sldId id="326" r:id="rId15"/>
    <p:sldId id="306" r:id="rId16"/>
    <p:sldId id="308" r:id="rId17"/>
    <p:sldId id="309" r:id="rId18"/>
    <p:sldId id="27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CE3303-AECF-486E-8E58-CBF0EF654F2A}" v="1" dt="2023-10-25T01:25:51.616"/>
    <p1510:client id="{8FC730B8-CD2F-A812-4B6F-CC05E85BA984}" v="2" dt="2023-10-25T01:14:46.1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75771" autoAdjust="0"/>
  </p:normalViewPr>
  <p:slideViewPr>
    <p:cSldViewPr snapToGrid="0">
      <p:cViewPr varScale="1">
        <p:scale>
          <a:sx n="86" d="100"/>
          <a:sy n="86" d="100"/>
        </p:scale>
        <p:origin x="1554" y="90"/>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microsoft.com/office/2015/10/relationships/revisionInfo" Target="revisionInfo.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rina Grossman" userId="43e36899-308b-4929-acef-e5d4fc3e8640" providerId="ADAL" clId="{8ECE3303-AECF-486E-8E58-CBF0EF654F2A}"/>
    <pc:docChg chg="modSld">
      <pc:chgData name="Irina Grossman" userId="43e36899-308b-4929-acef-e5d4fc3e8640" providerId="ADAL" clId="{8ECE3303-AECF-486E-8E58-CBF0EF654F2A}" dt="2023-10-25T01:25:51.616" v="0"/>
      <pc:docMkLst>
        <pc:docMk/>
      </pc:docMkLst>
      <pc:sldChg chg="addSp modSp">
        <pc:chgData name="Irina Grossman" userId="43e36899-308b-4929-acef-e5d4fc3e8640" providerId="ADAL" clId="{8ECE3303-AECF-486E-8E58-CBF0EF654F2A}" dt="2023-10-25T01:25:51.616" v="0"/>
        <pc:sldMkLst>
          <pc:docMk/>
          <pc:sldMk cId="711104164" sldId="277"/>
        </pc:sldMkLst>
        <pc:spChg chg="add mod">
          <ac:chgData name="Irina Grossman" userId="43e36899-308b-4929-acef-e5d4fc3e8640" providerId="ADAL" clId="{8ECE3303-AECF-486E-8E58-CBF0EF654F2A}" dt="2023-10-25T01:25:51.616" v="0"/>
          <ac:spMkLst>
            <pc:docMk/>
            <pc:sldMk cId="711104164" sldId="277"/>
            <ac:spMk id="2" creationId="{5D320EE3-4F19-3739-85EC-0F709B96A7A2}"/>
          </ac:spMkLst>
        </pc:spChg>
      </pc:sldChg>
    </pc:docChg>
  </pc:docChgLst>
  <pc:docChgLst>
    <pc:chgData name="Irina Grossman" userId="S::irina.grossman@unimelb.edu.au::43e36899-308b-4929-acef-e5d4fc3e8640" providerId="AD" clId="Web-{8FC730B8-CD2F-A812-4B6F-CC05E85BA984}"/>
    <pc:docChg chg="modSld">
      <pc:chgData name="Irina Grossman" userId="S::irina.grossman@unimelb.edu.au::43e36899-308b-4929-acef-e5d4fc3e8640" providerId="AD" clId="Web-{8FC730B8-CD2F-A812-4B6F-CC05E85BA984}" dt="2023-10-25T01:14:46.105" v="1"/>
      <pc:docMkLst>
        <pc:docMk/>
      </pc:docMkLst>
      <pc:sldChg chg="addSp delSp">
        <pc:chgData name="Irina Grossman" userId="S::irina.grossman@unimelb.edu.au::43e36899-308b-4929-acef-e5d4fc3e8640" providerId="AD" clId="Web-{8FC730B8-CD2F-A812-4B6F-CC05E85BA984}" dt="2023-10-25T01:14:46.105" v="1"/>
        <pc:sldMkLst>
          <pc:docMk/>
          <pc:sldMk cId="547447302" sldId="271"/>
        </pc:sldMkLst>
        <pc:spChg chg="add del">
          <ac:chgData name="Irina Grossman" userId="S::irina.grossman@unimelb.edu.au::43e36899-308b-4929-acef-e5d4fc3e8640" providerId="AD" clId="Web-{8FC730B8-CD2F-A812-4B6F-CC05E85BA984}" dt="2023-10-25T01:14:46.105" v="1"/>
          <ac:spMkLst>
            <pc:docMk/>
            <pc:sldMk cId="547447302" sldId="271"/>
            <ac:spMk id="4" creationId="{BD2D066C-839F-4CEC-B761-5FC3C8E7D0FB}"/>
          </ac:spMkLst>
        </pc:spChg>
      </pc:sldChg>
    </pc:docChg>
  </pc:docChgLst>
</pc:chgInfo>
</file>

<file path=ppt/media/image1.png>
</file>

<file path=ppt/media/image12.png>
</file>

<file path=ppt/media/image13.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25/10/2023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mailto:Irina.grossman@unimelb.edu.au"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Many planning and development decisions rely on knowledge of current and future small area populations.  However, forecasts produced at this scale are often highly inaccurate.  In part, this is because it is difficult to predict the future when the underlying demographic processes are so complex, and data is often unavailable at the small area level.  However, it is also because the research is relatively limited and there is significant scope for improvement.</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In our recent review of the small area forecasting literature we identified several areas requiring further investigation, including the need to research combination methods for small area forecasts, and to evaluate novel machine learning methods for our context.  We seek to do this with this work.</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2</a:t>
            </a:fld>
            <a:endParaRPr lang="en-AU"/>
          </a:p>
        </p:txBody>
      </p:sp>
    </p:spTree>
    <p:extLst>
      <p:ext uri="{BB962C8B-B14F-4D97-AF65-F5344CB8AC3E}">
        <p14:creationId xmlns:p14="http://schemas.microsoft.com/office/powerpoint/2010/main" val="8379184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Here we presented an evaluation of total population forecasts, however the machine learning methods can be extended to do forecasts of internal migration and housing, and to do hierarchical forecasts.</a:t>
            </a:r>
          </a:p>
          <a:p>
            <a:endParaRPr lang="en-AU" dirty="0"/>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There are some limitations to consider.</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First we only tested our models over the short run.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Secondly, machine learning models are often harder to interpret, and more data hungry.</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Thirdly, the presented models are univariate and are good for forecasting.  We would need to add additional variables into the models in order to allow them to be used for scenario analysis.</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12</a:t>
            </a:fld>
            <a:endParaRPr lang="en-AU"/>
          </a:p>
        </p:txBody>
      </p:sp>
    </p:spTree>
    <p:extLst>
      <p:ext uri="{BB962C8B-B14F-4D97-AF65-F5344CB8AC3E}">
        <p14:creationId xmlns:p14="http://schemas.microsoft.com/office/powerpoint/2010/main" val="1567215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So what does it mean that the global machine learning method, that learns across time series, does best for NZ but not for Australia?</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It seems to suggest that the NZ data is more homogenous.  Because Australian small area populations vary more from each other, so using data from other areas to model future growth isn’t as helpful.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saw the same effect with the CSP model, which did very well for NZ but not for Australia.  Because the population is more homogeneous.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This finding suggests that a future research direction is to cluster small areas and then to run separate machine learning models for each of them.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top performing combination method was different for the two datasets. A simple combination was best for Australia, whilst the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The</a:t>
            </a:r>
            <a:r>
              <a:rPr lang="en-AU" sz="1800" dirty="0">
                <a:effectLst/>
                <a:latin typeface="Calibri" panose="020F0502020204030204" pitchFamily="34" charset="0"/>
                <a:ea typeface="Calibri" panose="020F0502020204030204" pitchFamily="34" charset="0"/>
                <a:cs typeface="Times New Roman" panose="02020603050405020304" pitchFamily="18" charset="0"/>
              </a:rPr>
              <a:t> FFORMA and Horizon methods outperformed the simpler combination methods for the New Zealand dataset.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In both cases, having the LGBM method in the combination forecast improved forecast accuracy relative to the demographic methods alone. So we do have evidence that we can improve forecast accuracy by using the state of the art machine learning methods together with the proven demographic methods.  But further research is required.</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Additionally, our results demonstrate that the best combination method will not always perform better than the best individual method.  This is in line with existing literature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Hibon</a:t>
            </a:r>
            <a:r>
              <a:rPr lang="en-AU" sz="1800" dirty="0">
                <a:effectLst/>
                <a:latin typeface="Calibri" panose="020F0502020204030204" pitchFamily="34" charset="0"/>
                <a:ea typeface="Calibri" panose="020F0502020204030204" pitchFamily="34" charset="0"/>
                <a:cs typeface="Times New Roman" panose="02020603050405020304" pitchFamily="18" charset="0"/>
              </a:rPr>
              <a:t> and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Evgniou</a:t>
            </a:r>
            <a:r>
              <a:rPr lang="en-AU" sz="1800" dirty="0">
                <a:effectLst/>
                <a:latin typeface="Calibri" panose="020F0502020204030204" pitchFamily="34" charset="0"/>
                <a:ea typeface="Calibri" panose="020F0502020204030204" pitchFamily="34" charset="0"/>
                <a:cs typeface="Times New Roman" panose="02020603050405020304" pitchFamily="18" charset="0"/>
              </a:rPr>
              <a:t> 2005), which suggests that the benefit of combining forecasts is decreasing the risk of producing an erroneous forecast rather than ensuring that the best possible forecast is produced.</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13</a:t>
            </a:fld>
            <a:endParaRPr lang="en-AU"/>
          </a:p>
        </p:txBody>
      </p:sp>
    </p:spTree>
    <p:extLst>
      <p:ext uri="{BB962C8B-B14F-4D97-AF65-F5344CB8AC3E}">
        <p14:creationId xmlns:p14="http://schemas.microsoft.com/office/powerpoint/2010/main" val="1356580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We also need to analyse these methods on more datasets before making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reccomendations</a:t>
            </a:r>
            <a:r>
              <a:rPr lang="en-AU" sz="1800" dirty="0">
                <a:effectLst/>
                <a:latin typeface="Calibri" panose="020F0502020204030204" pitchFamily="34" charset="0"/>
                <a:ea typeface="Calibri" panose="020F0502020204030204" pitchFamily="34" charset="0"/>
                <a:cs typeface="Times New Roman" panose="02020603050405020304" pitchFamily="18" charset="0"/>
              </a:rPr>
              <a:t>.  We are building a small are repository at demographic datasets network dot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github</a:t>
            </a:r>
            <a:r>
              <a:rPr lang="en-AU" sz="1800" dirty="0">
                <a:effectLst/>
                <a:latin typeface="Calibri" panose="020F0502020204030204" pitchFamily="34" charset="0"/>
                <a:ea typeface="Calibri" panose="020F0502020204030204" pitchFamily="34" charset="0"/>
                <a:cs typeface="Times New Roman" panose="02020603050405020304" pitchFamily="18" charset="0"/>
              </a:rPr>
              <a:t> dot io.   Our goal is to have small area population datasets for many countries readily available.  </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14</a:t>
            </a:fld>
            <a:endParaRPr lang="en-AU"/>
          </a:p>
        </p:txBody>
      </p:sp>
    </p:spTree>
    <p:extLst>
      <p:ext uri="{BB962C8B-B14F-4D97-AF65-F5344CB8AC3E}">
        <p14:creationId xmlns:p14="http://schemas.microsoft.com/office/powerpoint/2010/main" val="5304337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If you have any data that you can share or have any suggestions please contact me at </a:t>
            </a:r>
            <a:r>
              <a:rPr lang="en-AU"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Irina.grossman@unimelb.edu.au</a:t>
            </a:r>
            <a:r>
              <a:rPr lang="en-AU" sz="1800" dirty="0">
                <a:effectLst/>
                <a:latin typeface="Calibri" panose="020F0502020204030204" pitchFamily="34" charset="0"/>
                <a:ea typeface="Calibri" panose="020F0502020204030204" pitchFamily="34" charset="0"/>
                <a:cs typeface="Times New Roman" panose="02020603050405020304" pitchFamily="18" charset="0"/>
              </a:rPr>
              <a:t>.  You can also contact me if you would like me to send you a copy of our paper once it has been completed.</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15</a:t>
            </a:fld>
            <a:endParaRPr lang="en-AU"/>
          </a:p>
        </p:txBody>
      </p:sp>
    </p:spTree>
    <p:extLst>
      <p:ext uri="{BB962C8B-B14F-4D97-AF65-F5344CB8AC3E}">
        <p14:creationId xmlns:p14="http://schemas.microsoft.com/office/powerpoint/2010/main" val="33518360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I would like to thank our collaborators, Kasun Bandara and Michael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Kirley</a:t>
            </a:r>
            <a:r>
              <a:rPr lang="en-AU" sz="1800" dirty="0">
                <a:effectLst/>
                <a:latin typeface="Calibri" panose="020F0502020204030204" pitchFamily="34" charset="0"/>
                <a:ea typeface="Calibri" panose="020F0502020204030204" pitchFamily="34" charset="0"/>
                <a:cs typeface="Times New Roman" panose="02020603050405020304" pitchFamily="18" charset="0"/>
              </a:rPr>
              <a:t> at the Melbourne Centre for Data Science and also the Australian Research Council for funding this project through their Discovery Projects funding scheme.  </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16</a:t>
            </a:fld>
            <a:endParaRPr lang="en-AU"/>
          </a:p>
        </p:txBody>
      </p:sp>
    </p:spTree>
    <p:extLst>
      <p:ext uri="{BB962C8B-B14F-4D97-AF65-F5344CB8AC3E}">
        <p14:creationId xmlns:p14="http://schemas.microsoft.com/office/powerpoint/2010/main" val="3532218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To do this, we had three aims</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consider the performance of individual models for short term forecasts and evaluated whether a state of the art machine learning method will outperform simple demographic methods.</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investigate how the choice of combination method impacts forecast accuracy, particularly if sophisticated combination methods outperform simpler ones.</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And we consider how varying the models included in the combination forecast impacts accuracy.  Whether performance is best when we only use proven demographic methods in the combination forecast, or whether adding a global machine learning method will improve accuracy.</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4</a:t>
            </a:fld>
            <a:endParaRPr lang="en-AU"/>
          </a:p>
        </p:txBody>
      </p:sp>
    </p:spTree>
    <p:extLst>
      <p:ext uri="{BB962C8B-B14F-4D97-AF65-F5344CB8AC3E}">
        <p14:creationId xmlns:p14="http://schemas.microsoft.com/office/powerpoint/2010/main" val="22027225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evaluate our forecasting methods on Australian and New Zealand SA2s.  The last 5 years of the time series are used for the evaluation.</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consider 6 individual models, and 4 methods to combine the forecasts produced by them.  I will describe these in the next few slides.</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Forecasts are evaluated using the Median absolute percentage error, and we evaluate accuracy for each year within our 5 year forecast horizon.</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5</a:t>
            </a:fld>
            <a:endParaRPr lang="en-AU"/>
          </a:p>
        </p:txBody>
      </p:sp>
    </p:spTree>
    <p:extLst>
      <p:ext uri="{BB962C8B-B14F-4D97-AF65-F5344CB8AC3E}">
        <p14:creationId xmlns:p14="http://schemas.microsoft.com/office/powerpoint/2010/main" val="1056314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individual models which we investigated include the four methods identified in the Wilson 2015  evaluation of simple demographic methods.</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also consider the Theta method which is commonly used as a benchmark for yearly time series in the general forecasting domain.  And we considered the Light Gradient Boosting Model, which was the winner of the M5 competition. This is a global machine learning model, which takes information from all of the small areas in a dataset to build its model to forecast future populations</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6</a:t>
            </a:fld>
            <a:endParaRPr lang="en-AU"/>
          </a:p>
        </p:txBody>
      </p:sp>
    </p:spTree>
    <p:extLst>
      <p:ext uri="{BB962C8B-B14F-4D97-AF65-F5344CB8AC3E}">
        <p14:creationId xmlns:p14="http://schemas.microsoft.com/office/powerpoint/2010/main" val="2366979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considered 3 different model grouping for our combinations.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ALL- which includes the 6 individual models.  POPEXPERT – which only includes the 4 small area forecasting methods, and POPEXPERT global, which looks at whether adding the machine learning method to the demographic methods improves our combination forecast</a:t>
            </a:r>
          </a:p>
        </p:txBody>
      </p:sp>
      <p:sp>
        <p:nvSpPr>
          <p:cNvPr id="4" name="Slide Number Placeholder 3"/>
          <p:cNvSpPr>
            <a:spLocks noGrp="1"/>
          </p:cNvSpPr>
          <p:nvPr>
            <p:ph type="sldNum" sz="quarter" idx="5"/>
          </p:nvPr>
        </p:nvSpPr>
        <p:spPr/>
        <p:txBody>
          <a:bodyPr/>
          <a:lstStyle/>
          <a:p>
            <a:fld id="{72E4B725-2203-4ED2-9256-A661C18EFA60}" type="slidenum">
              <a:rPr lang="en-AU" smtClean="0"/>
              <a:t>7</a:t>
            </a:fld>
            <a:endParaRPr lang="en-AU"/>
          </a:p>
        </p:txBody>
      </p:sp>
    </p:spTree>
    <p:extLst>
      <p:ext uri="{BB962C8B-B14F-4D97-AF65-F5344CB8AC3E}">
        <p14:creationId xmlns:p14="http://schemas.microsoft.com/office/powerpoint/2010/main" val="3141848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consider 4 combination methods</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 simple average</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 trimmed average</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 machine learning combination method called FFORMA – which was used in the Montero-</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Manso</a:t>
            </a:r>
            <a:r>
              <a:rPr lang="en-AU" sz="1800" dirty="0">
                <a:effectLst/>
                <a:latin typeface="Calibri" panose="020F0502020204030204" pitchFamily="34" charset="0"/>
                <a:ea typeface="Calibri" panose="020F0502020204030204" pitchFamily="34" charset="0"/>
                <a:cs typeface="Times New Roman" panose="02020603050405020304" pitchFamily="18" charset="0"/>
              </a:rPr>
              <a:t> method which came second overall in the M4 forecasting competition.  And a horizon based method, where we looked at what model combinations worked best in the last 5 years of the base period, and then applied them to project the next 5 years.</a:t>
            </a:r>
          </a:p>
          <a:p>
            <a:pPr>
              <a:lnSpc>
                <a:spcPct val="107000"/>
              </a:lnSpc>
              <a:spcAft>
                <a:spcPts val="800"/>
              </a:spcAft>
            </a:pP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8</a:t>
            </a:fld>
            <a:endParaRPr lang="en-AU"/>
          </a:p>
        </p:txBody>
      </p:sp>
    </p:spTree>
    <p:extLst>
      <p:ext uri="{BB962C8B-B14F-4D97-AF65-F5344CB8AC3E}">
        <p14:creationId xmlns:p14="http://schemas.microsoft.com/office/powerpoint/2010/main" val="16586916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considered the forecast accuracy for each year within a 5 year forecast horizon.  This also allows us to consider the methods that would work best for nowcasting.</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Our Australian results showed that it was the simple combination methods with all of the base models that performed best.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linear exponential model was the top performing individual method for the Australian dataset.  </a:t>
            </a:r>
          </a:p>
          <a:p>
            <a:pPr>
              <a:lnSpc>
                <a:spcPct val="107000"/>
              </a:lnSpc>
              <a:spcAft>
                <a:spcPts val="800"/>
              </a:spcAft>
            </a:pP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Conversely, in the NZ data the LGBM method was the best performing individual method and the top performer overall.  When considering the top performing combination method, The FFORMA method was the top performing combination method for years 1 to 3, and the horizon based ensemble was the best combination method for years 4 and 5.</a:t>
            </a:r>
          </a:p>
          <a:p>
            <a:pPr>
              <a:lnSpc>
                <a:spcPct val="107000"/>
              </a:lnSpc>
              <a:spcAft>
                <a:spcPts val="800"/>
              </a:spcAft>
            </a:pPr>
            <a:endParaRPr lang="en-A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9</a:t>
            </a:fld>
            <a:endParaRPr lang="en-AU"/>
          </a:p>
        </p:txBody>
      </p:sp>
    </p:spTree>
    <p:extLst>
      <p:ext uri="{BB962C8B-B14F-4D97-AF65-F5344CB8AC3E}">
        <p14:creationId xmlns:p14="http://schemas.microsoft.com/office/powerpoint/2010/main" val="3714116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800" dirty="0">
                <a:effectLst/>
                <a:latin typeface="Calibri" panose="020F0502020204030204" pitchFamily="34" charset="0"/>
                <a:ea typeface="Calibri" panose="020F0502020204030204" pitchFamily="34" charset="0"/>
                <a:cs typeface="Times New Roman" panose="02020603050405020304" pitchFamily="18" charset="0"/>
              </a:rPr>
              <a:t>Conversely, in the NZ data the LGBM method was the best performing individual method and the top performer overall.  When considering the top performing combination method, The FFORMA method was the top performing combination method for years 1 to 3, and the horizon based ensemble was the best combination method for years 4 and 5.</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10</a:t>
            </a:fld>
            <a:endParaRPr lang="en-AU"/>
          </a:p>
        </p:txBody>
      </p:sp>
    </p:spTree>
    <p:extLst>
      <p:ext uri="{BB962C8B-B14F-4D97-AF65-F5344CB8AC3E}">
        <p14:creationId xmlns:p14="http://schemas.microsoft.com/office/powerpoint/2010/main" val="4104405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So what does it mean that the global machine learning method, that learns across time series, does best for NZ but not for Australia?</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It seems to suggest that the NZ data is more homogenous.  Because Australian small area populations vary more from each other, so using data from other areas to model future growth isn’t as helpful.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We saw the same effect with the CSP model, which did very well for NZ but not for Australia.  Because the population is more homogeneous.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This finding suggests that a future research direction is to cluster small areas and then to run separate machine learning models for each of them.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top performing combination method was different for the two datasets. A simple combination was best for Australia, whilst the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The</a:t>
            </a:r>
            <a:r>
              <a:rPr lang="en-AU" sz="1800" dirty="0">
                <a:effectLst/>
                <a:latin typeface="Calibri" panose="020F0502020204030204" pitchFamily="34" charset="0"/>
                <a:ea typeface="Calibri" panose="020F0502020204030204" pitchFamily="34" charset="0"/>
                <a:cs typeface="Times New Roman" panose="02020603050405020304" pitchFamily="18" charset="0"/>
              </a:rPr>
              <a:t> FFORMA and Horizon methods outperformed the simpler combination methods for the New Zealand dataset.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In both cases, having the LGBM method in the combination forecast improved forecast accuracy relative to the demographic methods alone. So we do have evidence that we can improve forecast accuracy by using the state of the art machine learning methods together with the proven demographic methods.  But further research is required.</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Additionally, our results demonstrate that the best combination method will not always perform better than the best individual method.  This is in line with existing literature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Hibon</a:t>
            </a:r>
            <a:r>
              <a:rPr lang="en-AU" sz="1800" dirty="0">
                <a:effectLst/>
                <a:latin typeface="Calibri" panose="020F0502020204030204" pitchFamily="34" charset="0"/>
                <a:ea typeface="Calibri" panose="020F0502020204030204" pitchFamily="34" charset="0"/>
                <a:cs typeface="Times New Roman" panose="02020603050405020304" pitchFamily="18" charset="0"/>
              </a:rPr>
              <a:t> and </a:t>
            </a:r>
            <a:r>
              <a:rPr lang="en-AU" sz="1800" dirty="0" err="1">
                <a:effectLst/>
                <a:latin typeface="Calibri" panose="020F0502020204030204" pitchFamily="34" charset="0"/>
                <a:ea typeface="Calibri" panose="020F0502020204030204" pitchFamily="34" charset="0"/>
                <a:cs typeface="Times New Roman" panose="02020603050405020304" pitchFamily="18" charset="0"/>
              </a:rPr>
              <a:t>Evgniou</a:t>
            </a:r>
            <a:r>
              <a:rPr lang="en-AU" sz="1800" dirty="0">
                <a:effectLst/>
                <a:latin typeface="Calibri" panose="020F0502020204030204" pitchFamily="34" charset="0"/>
                <a:ea typeface="Calibri" panose="020F0502020204030204" pitchFamily="34" charset="0"/>
                <a:cs typeface="Times New Roman" panose="02020603050405020304" pitchFamily="18" charset="0"/>
              </a:rPr>
              <a:t> 2005), which suggests that the benefit of combining forecasts is decreasing the risk of producing an erroneous forecast rather than ensuring that the best possible forecast is produced.</a:t>
            </a:r>
          </a:p>
          <a:p>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11</a:t>
            </a:fld>
            <a:endParaRPr lang="en-AU"/>
          </a:p>
        </p:txBody>
      </p:sp>
    </p:spTree>
    <p:extLst>
      <p:ext uri="{BB962C8B-B14F-4D97-AF65-F5344CB8AC3E}">
        <p14:creationId xmlns:p14="http://schemas.microsoft.com/office/powerpoint/2010/main" val="14051056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dpi="0" rotWithShape="1">
            <a:blip r:embed="rId2"/>
            <a:srcRect/>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3"/>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en-US"/>
              <a:t>Click to edit Master title style</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25/10/2023</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25/10/2023</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25/10/2023</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25/10/2023</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a:blipFill>
            <a:blip r:embed="rId3"/>
            <a:stretch>
              <a:fillRect/>
            </a:stretch>
          </a:blipFill>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177613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Strength">
    <p:bg>
      <p:bgPr>
        <a:blipFill>
          <a:blip r:embed="rId2"/>
          <a:stretch>
            <a:fillRect/>
          </a:stretch>
        </a:blip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25/10/2023</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25/10/2023</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25/10/2023</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25/10/2023</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25/10/2023</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25/10/2023</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25/10/2023</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25/10/2023</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25/10/2023</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25/10/2023</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25/10/2023</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25/10/2023</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25/10/2023</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26" Type="http://schemas.openxmlformats.org/officeDocument/2006/relationships/image" Target="../media/image1.png"/><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theme" Target="../theme/theme2.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3.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25/10/2023</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2"/>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3" r:id="rId3"/>
    <p:sldLayoutId id="2147483765" r:id="rId4"/>
    <p:sldLayoutId id="2147483766" r:id="rId5"/>
    <p:sldLayoutId id="2147483667" r:id="rId6"/>
    <p:sldLayoutId id="2147483713" r:id="rId7"/>
    <p:sldLayoutId id="2147483668" r:id="rId8"/>
    <p:sldLayoutId id="2147483669" r:id="rId9"/>
    <p:sldLayoutId id="2147483649" r:id="rId10"/>
    <p:sldLayoutId id="2147483656" r:id="rId11"/>
    <p:sldLayoutId id="2147483658" r:id="rId12"/>
    <p:sldLayoutId id="2147483767" r:id="rId13"/>
    <p:sldLayoutId id="2147483670" r:id="rId14"/>
    <p:sldLayoutId id="2147483672" r:id="rId15"/>
    <p:sldLayoutId id="2147483673" r:id="rId16"/>
    <p:sldLayoutId id="2147483674" r:id="rId17"/>
    <p:sldLayoutId id="2147483675" r:id="rId18"/>
    <p:sldLayoutId id="2147483676" r:id="rId19"/>
    <p:sldLayoutId id="2147483671" r:id="rId20"/>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25/10/2023</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6"/>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25/10/2023</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13"/>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730" r:id="rId10"/>
    <p:sldLayoutId id="2147483732" r:id="rId1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doi.org/10.1016/j.compenvurbsys.2022.101806"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500063" y="2487775"/>
            <a:ext cx="5595937" cy="2272930"/>
          </a:xfrm>
        </p:spPr>
        <p:txBody>
          <a:bodyPr/>
          <a:lstStyle/>
          <a:p>
            <a:r>
              <a:rPr lang="en-US" sz="2400" dirty="0"/>
              <a:t>Combination small area population forecasts  </a:t>
            </a:r>
            <a:endParaRPr lang="en-AU" sz="2400" dirty="0"/>
          </a:p>
          <a:p>
            <a:pPr lvl="1"/>
            <a:r>
              <a:rPr lang="en-US" dirty="0"/>
              <a:t>Combining demographic and data science methods</a:t>
            </a:r>
          </a:p>
          <a:p>
            <a:pPr lvl="1"/>
            <a:endParaRPr lang="en-AU" dirty="0"/>
          </a:p>
        </p:txBody>
      </p:sp>
      <p:sp>
        <p:nvSpPr>
          <p:cNvPr id="2" name="Text Placeholder 6">
            <a:extLst>
              <a:ext uri="{FF2B5EF4-FFF2-40B4-BE49-F238E27FC236}">
                <a16:creationId xmlns:a16="http://schemas.microsoft.com/office/drawing/2014/main" id="{5D320EE3-4F19-3739-85EC-0F709B96A7A2}"/>
              </a:ext>
            </a:extLst>
          </p:cNvPr>
          <p:cNvSpPr>
            <a:spLocks noGrp="1"/>
          </p:cNvSpPr>
          <p:nvPr>
            <p:ph type="body" sz="quarter" idx="17"/>
          </p:nvPr>
        </p:nvSpPr>
        <p:spPr>
          <a:xfrm>
            <a:off x="500063" y="4760705"/>
            <a:ext cx="5312158" cy="1661865"/>
          </a:xfrm>
        </p:spPr>
        <p:txBody>
          <a:bodyPr>
            <a:noAutofit/>
          </a:bodyPr>
          <a:lstStyle/>
          <a:p>
            <a:r>
              <a:rPr lang="en-US" sz="2200" dirty="0"/>
              <a:t>Irina Grossman</a:t>
            </a:r>
          </a:p>
          <a:p>
            <a:endParaRPr lang="en-US" sz="2200" dirty="0"/>
          </a:p>
          <a:p>
            <a:r>
              <a:rPr lang="en-US" sz="2200" b="0" dirty="0"/>
              <a:t>ARC Discovery Project DP200101480</a:t>
            </a:r>
          </a:p>
        </p:txBody>
      </p:sp>
    </p:spTree>
    <p:extLst>
      <p:ext uri="{BB962C8B-B14F-4D97-AF65-F5344CB8AC3E}">
        <p14:creationId xmlns:p14="http://schemas.microsoft.com/office/powerpoint/2010/main" val="711104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C8BA4B-FF23-F907-B4E7-A84C7701A756}"/>
              </a:ext>
            </a:extLst>
          </p:cNvPr>
          <p:cNvSpPr>
            <a:spLocks noGrp="1"/>
          </p:cNvSpPr>
          <p:nvPr>
            <p:ph type="title"/>
          </p:nvPr>
        </p:nvSpPr>
        <p:spPr/>
        <p:txBody>
          <a:bodyPr/>
          <a:lstStyle/>
          <a:p>
            <a:r>
              <a:rPr lang="en-AU" sz="3200" b="1" dirty="0">
                <a:latin typeface="Calibri (body)"/>
                <a:ea typeface="Times New Roman" panose="02020603050405020304" pitchFamily="18" charset="0"/>
                <a:cs typeface="Times New Roman" panose="02020603050405020304" pitchFamily="18" charset="0"/>
              </a:rPr>
              <a:t>Violin Plots Comparing Relative performance of the model variants</a:t>
            </a:r>
            <a:endParaRPr lang="en-AU" dirty="0"/>
          </a:p>
        </p:txBody>
      </p:sp>
      <p:pic>
        <p:nvPicPr>
          <p:cNvPr id="27" name="Picture 26">
            <a:extLst>
              <a:ext uri="{FF2B5EF4-FFF2-40B4-BE49-F238E27FC236}">
                <a16:creationId xmlns:a16="http://schemas.microsoft.com/office/drawing/2014/main" id="{84E8F539-FA72-89D7-6E4F-83F3024D81FB}"/>
              </a:ext>
            </a:extLst>
          </p:cNvPr>
          <p:cNvPicPr>
            <a:picLocks noChangeAspect="1"/>
          </p:cNvPicPr>
          <p:nvPr/>
        </p:nvPicPr>
        <p:blipFill>
          <a:blip r:embed="rId3"/>
          <a:stretch>
            <a:fillRect/>
          </a:stretch>
        </p:blipFill>
        <p:spPr>
          <a:xfrm>
            <a:off x="597115" y="1104551"/>
            <a:ext cx="10282575" cy="5112000"/>
          </a:xfrm>
          <a:prstGeom prst="rect">
            <a:avLst/>
          </a:prstGeom>
        </p:spPr>
      </p:pic>
      <p:sp>
        <p:nvSpPr>
          <p:cNvPr id="28" name="Rectangle 27">
            <a:extLst>
              <a:ext uri="{FF2B5EF4-FFF2-40B4-BE49-F238E27FC236}">
                <a16:creationId xmlns:a16="http://schemas.microsoft.com/office/drawing/2014/main" id="{4FC4CD37-10FB-C9DA-64ED-873AC7C70C29}"/>
              </a:ext>
            </a:extLst>
          </p:cNvPr>
          <p:cNvSpPr/>
          <p:nvPr/>
        </p:nvSpPr>
        <p:spPr>
          <a:xfrm>
            <a:off x="0" y="6193796"/>
            <a:ext cx="11916229" cy="1464480"/>
          </a:xfrm>
          <a:prstGeom prst="rect">
            <a:avLst/>
          </a:prstGeom>
          <a:noFill/>
          <a:ln>
            <a:noFill/>
          </a:ln>
        </p:spPr>
        <p:style>
          <a:lnRef idx="2">
            <a:schemeClr val="dk1"/>
          </a:lnRef>
          <a:fillRef idx="1">
            <a:schemeClr val="lt1"/>
          </a:fillRef>
          <a:effectRef idx="0">
            <a:schemeClr val="dk1"/>
          </a:effectRef>
          <a:fontRef idx="minor">
            <a:schemeClr val="dk1"/>
          </a:fontRef>
        </p:style>
        <p:txBody>
          <a:bodyPr lIns="90000" tIns="90000" rIns="90000" bIns="90000" rtlCol="0" anchor="t" anchorCtr="0"/>
          <a:lstStyle/>
          <a:p>
            <a:pPr marL="69850" marR="67310" indent="222885">
              <a:spcBef>
                <a:spcPts val="5"/>
              </a:spcBef>
            </a:pPr>
            <a:r>
              <a:rPr lang="en-US" sz="1600" i="1" dirty="0">
                <a:effectLst/>
                <a:latin typeface="Times New Roman" panose="02020603050405020304" pitchFamily="18" charset="0"/>
                <a:ea typeface="Georgia" panose="02040502050405020303" pitchFamily="18" charset="0"/>
                <a:cs typeface="Georgia" panose="02040502050405020303" pitchFamily="18" charset="0"/>
              </a:rPr>
              <a:t>Note</a:t>
            </a:r>
            <a:r>
              <a:rPr lang="en-US" sz="1600" dirty="0">
                <a:effectLst/>
                <a:latin typeface="Times New Roman" panose="02020603050405020304" pitchFamily="18" charset="0"/>
                <a:ea typeface="Georgia" panose="02040502050405020303" pitchFamily="18" charset="0"/>
                <a:cs typeface="Georgia" panose="02040502050405020303" pitchFamily="18" charset="0"/>
              </a:rPr>
              <a:t>: The APE Ranks for the model variants and benchmarks for the Australian (a) and New Zealand (b) SA2 dataset. A rank of 1 indicates the top performing method, whilst a rank of 17 indicates the worst performing method. 3 methods are excluded from this poster</a:t>
            </a:r>
            <a:endParaRPr lang="en-AU" sz="1600" dirty="0">
              <a:effectLst/>
              <a:latin typeface="Times New Roman" panose="02020603050405020304" pitchFamily="18" charset="0"/>
              <a:ea typeface="Georgia" panose="02040502050405020303" pitchFamily="18" charset="0"/>
              <a:cs typeface="Georgia" panose="02040502050405020303" pitchFamily="18" charset="0"/>
            </a:endParaRPr>
          </a:p>
        </p:txBody>
      </p:sp>
    </p:spTree>
    <p:extLst>
      <p:ext uri="{BB962C8B-B14F-4D97-AF65-F5344CB8AC3E}">
        <p14:creationId xmlns:p14="http://schemas.microsoft.com/office/powerpoint/2010/main" val="1413221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03505-645C-4CDE-B2AC-14D94B42346E}"/>
              </a:ext>
            </a:extLst>
          </p:cNvPr>
          <p:cNvSpPr>
            <a:spLocks noGrp="1"/>
          </p:cNvSpPr>
          <p:nvPr>
            <p:ph type="title"/>
          </p:nvPr>
        </p:nvSpPr>
        <p:spPr/>
        <p:txBody>
          <a:bodyPr>
            <a:normAutofit/>
          </a:bodyPr>
          <a:lstStyle/>
          <a:p>
            <a:r>
              <a:rPr lang="en-AU" sz="2400" b="1" dirty="0"/>
              <a:t>Discussion</a:t>
            </a:r>
          </a:p>
        </p:txBody>
      </p:sp>
      <p:sp>
        <p:nvSpPr>
          <p:cNvPr id="3" name="Content Placeholder 2">
            <a:extLst>
              <a:ext uri="{FF2B5EF4-FFF2-40B4-BE49-F238E27FC236}">
                <a16:creationId xmlns:a16="http://schemas.microsoft.com/office/drawing/2014/main" id="{1EF4E74B-9C3A-4164-92DA-689993858263}"/>
              </a:ext>
            </a:extLst>
          </p:cNvPr>
          <p:cNvSpPr>
            <a:spLocks noGrp="1"/>
          </p:cNvSpPr>
          <p:nvPr>
            <p:ph idx="1"/>
          </p:nvPr>
        </p:nvSpPr>
        <p:spPr>
          <a:xfrm>
            <a:off x="838200" y="1440610"/>
            <a:ext cx="10515600" cy="5417389"/>
          </a:xfrm>
        </p:spPr>
        <p:txBody>
          <a:bodyPr>
            <a:normAutofit/>
          </a:bodyPr>
          <a:lstStyle/>
          <a:p>
            <a:pPr marL="342900" lvl="0" indent="-342900">
              <a:lnSpc>
                <a:spcPct val="150000"/>
              </a:lnSpc>
              <a:spcBef>
                <a:spcPts val="50"/>
              </a:spcBef>
              <a:spcAft>
                <a:spcPts val="0"/>
              </a:spcAft>
              <a:buFont typeface="+mj-lt"/>
              <a:buAutoNum type="arabicParenBoth"/>
            </a:pPr>
            <a:r>
              <a:rPr lang="en-US" dirty="0">
                <a:effectLst/>
                <a:latin typeface="Times New Roman" panose="02020603050405020304" pitchFamily="18" charset="0"/>
                <a:ea typeface="Times New Roman" panose="02020603050405020304" pitchFamily="18" charset="0"/>
              </a:rPr>
              <a:t>Including the LGBM model in the ensemble was always helpful</a:t>
            </a:r>
          </a:p>
          <a:p>
            <a:pPr lvl="1">
              <a:lnSpc>
                <a:spcPct val="150000"/>
              </a:lnSpc>
              <a:spcBef>
                <a:spcPts val="50"/>
              </a:spcBef>
            </a:pPr>
            <a:r>
              <a:rPr lang="en-US" sz="1600" dirty="0">
                <a:effectLst/>
                <a:latin typeface="Times New Roman" panose="02020603050405020304" pitchFamily="18" charset="0"/>
                <a:ea typeface="Times New Roman" panose="02020603050405020304" pitchFamily="18" charset="0"/>
              </a:rPr>
              <a:t>In an evaluation of com</a:t>
            </a:r>
            <a:r>
              <a:rPr lang="en-US" sz="1600" dirty="0">
                <a:latin typeface="Times New Roman" panose="02020603050405020304" pitchFamily="18" charset="0"/>
                <a:ea typeface="Times New Roman" panose="02020603050405020304" pitchFamily="18" charset="0"/>
              </a:rPr>
              <a:t>bination methods for both Australia and New Zealand</a:t>
            </a:r>
          </a:p>
          <a:p>
            <a:pPr marL="0" lvl="1" indent="0">
              <a:lnSpc>
                <a:spcPct val="150000"/>
              </a:lnSpc>
              <a:spcBef>
                <a:spcPts val="50"/>
              </a:spcBef>
              <a:buNone/>
            </a:pPr>
            <a:endParaRPr lang="en-US" sz="16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50"/>
              </a:spcBef>
              <a:spcAft>
                <a:spcPts val="0"/>
              </a:spcAft>
              <a:buFont typeface="+mj-lt"/>
              <a:buAutoNum type="arabicParenBoth"/>
            </a:pPr>
            <a:r>
              <a:rPr lang="en-US" dirty="0">
                <a:effectLst/>
                <a:latin typeface="Times New Roman" panose="02020603050405020304" pitchFamily="18" charset="0"/>
                <a:ea typeface="Times New Roman" panose="02020603050405020304" pitchFamily="18" charset="0"/>
              </a:rPr>
              <a:t>LGBM model was the top performer for New Zealand but not for Australia </a:t>
            </a:r>
          </a:p>
          <a:p>
            <a:pPr lvl="1">
              <a:lnSpc>
                <a:spcPct val="150000"/>
              </a:lnSpc>
              <a:spcBef>
                <a:spcPts val="50"/>
              </a:spcBef>
            </a:pPr>
            <a:r>
              <a:rPr lang="en-US" sz="1600" dirty="0">
                <a:latin typeface="Times New Roman" panose="02020603050405020304" pitchFamily="18" charset="0"/>
                <a:ea typeface="Times New Roman" panose="02020603050405020304" pitchFamily="18" charset="0"/>
              </a:rPr>
              <a:t>G</a:t>
            </a:r>
            <a:r>
              <a:rPr lang="en-US" sz="1600" dirty="0">
                <a:effectLst/>
                <a:latin typeface="Times New Roman" panose="02020603050405020304" pitchFamily="18" charset="0"/>
                <a:ea typeface="Times New Roman" panose="02020603050405020304" pitchFamily="18" charset="0"/>
              </a:rPr>
              <a:t>reater heterogeneity of the Australian small area dataset </a:t>
            </a:r>
          </a:p>
          <a:p>
            <a:pPr lvl="1">
              <a:lnSpc>
                <a:spcPct val="150000"/>
              </a:lnSpc>
              <a:spcBef>
                <a:spcPts val="50"/>
              </a:spcBef>
            </a:pPr>
            <a:r>
              <a:rPr lang="en-US" sz="1600" dirty="0">
                <a:latin typeface="Times New Roman" panose="02020603050405020304" pitchFamily="18" charset="0"/>
                <a:ea typeface="Times New Roman" panose="02020603050405020304" pitchFamily="18" charset="0"/>
              </a:rPr>
              <a:t>If populations change similarly across areas, then more helpful to learn from other areas when modelling the future</a:t>
            </a:r>
            <a:endParaRPr lang="en-US" sz="1600" dirty="0">
              <a:effectLst/>
              <a:latin typeface="Times New Roman" panose="02020603050405020304" pitchFamily="18" charset="0"/>
              <a:ea typeface="Times New Roman" panose="02020603050405020304" pitchFamily="18" charset="0"/>
            </a:endParaRPr>
          </a:p>
          <a:p>
            <a:pPr lvl="1">
              <a:lnSpc>
                <a:spcPct val="150000"/>
              </a:lnSpc>
              <a:spcBef>
                <a:spcPts val="50"/>
              </a:spcBef>
            </a:pPr>
            <a:r>
              <a:rPr lang="en-US" sz="1600" dirty="0">
                <a:effectLst/>
                <a:latin typeface="Times New Roman" panose="02020603050405020304" pitchFamily="18" charset="0"/>
                <a:ea typeface="Times New Roman" panose="02020603050405020304" pitchFamily="18" charset="0"/>
              </a:rPr>
              <a:t>Can be addressed and improved in future research by clustering the time series with similar characteristics in heterogenous datasets and running global models separately for each of the clusters.  </a:t>
            </a:r>
          </a:p>
          <a:p>
            <a:pPr marL="0" lvl="1" indent="0">
              <a:lnSpc>
                <a:spcPct val="150000"/>
              </a:lnSpc>
              <a:spcBef>
                <a:spcPts val="50"/>
              </a:spcBef>
              <a:buNone/>
            </a:pPr>
            <a:endParaRPr lang="en-AU" sz="16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50"/>
              </a:spcBef>
              <a:spcAft>
                <a:spcPts val="0"/>
              </a:spcAft>
              <a:buFont typeface="+mj-lt"/>
              <a:buAutoNum type="arabicParenBoth"/>
            </a:pPr>
            <a:r>
              <a:rPr lang="en-US" dirty="0">
                <a:effectLst/>
                <a:latin typeface="Times New Roman" panose="02020603050405020304" pitchFamily="18" charset="0"/>
                <a:ea typeface="Times New Roman" panose="02020603050405020304" pitchFamily="18" charset="0"/>
              </a:rPr>
              <a:t>The best combination method varied for the two datasets</a:t>
            </a:r>
          </a:p>
          <a:p>
            <a:pPr lvl="1">
              <a:lnSpc>
                <a:spcPct val="150000"/>
              </a:lnSpc>
              <a:spcBef>
                <a:spcPts val="50"/>
              </a:spcBef>
            </a:pPr>
            <a:r>
              <a:rPr lang="en-US" sz="1600" dirty="0">
                <a:latin typeface="Times New Roman" panose="02020603050405020304" pitchFamily="18" charset="0"/>
                <a:ea typeface="Times New Roman" panose="02020603050405020304" pitchFamily="18" charset="0"/>
              </a:rPr>
              <a:t>S</a:t>
            </a:r>
            <a:r>
              <a:rPr lang="en-US" sz="1600" dirty="0">
                <a:effectLst/>
                <a:latin typeface="Times New Roman" panose="02020603050405020304" pitchFamily="18" charset="0"/>
                <a:ea typeface="Times New Roman" panose="02020603050405020304" pitchFamily="18" charset="0"/>
              </a:rPr>
              <a:t>imple combination methods were the top performers for the Australian dataset </a:t>
            </a:r>
          </a:p>
          <a:p>
            <a:pPr lvl="1">
              <a:lnSpc>
                <a:spcPct val="150000"/>
              </a:lnSpc>
              <a:spcBef>
                <a:spcPts val="50"/>
              </a:spcBef>
            </a:pPr>
            <a:r>
              <a:rPr lang="en-US" sz="1600" dirty="0">
                <a:effectLst/>
                <a:latin typeface="Times New Roman" panose="02020603050405020304" pitchFamily="18" charset="0"/>
                <a:ea typeface="Times New Roman" panose="02020603050405020304" pitchFamily="18" charset="0"/>
              </a:rPr>
              <a:t>The FFORMA and Horizon methods outperformed the simpler combination methods for the New Zealand dataset</a:t>
            </a:r>
            <a:endParaRPr lang="en-AU"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5613526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03505-645C-4CDE-B2AC-14D94B42346E}"/>
              </a:ext>
            </a:extLst>
          </p:cNvPr>
          <p:cNvSpPr>
            <a:spLocks noGrp="1"/>
          </p:cNvSpPr>
          <p:nvPr>
            <p:ph type="title"/>
          </p:nvPr>
        </p:nvSpPr>
        <p:spPr/>
        <p:txBody>
          <a:bodyPr>
            <a:normAutofit/>
          </a:bodyPr>
          <a:lstStyle/>
          <a:p>
            <a:r>
              <a:rPr lang="en-AU" sz="2400" b="1" dirty="0"/>
              <a:t>Potential applications of state of the art methods</a:t>
            </a:r>
          </a:p>
        </p:txBody>
      </p:sp>
      <p:sp>
        <p:nvSpPr>
          <p:cNvPr id="3" name="Content Placeholder 2">
            <a:extLst>
              <a:ext uri="{FF2B5EF4-FFF2-40B4-BE49-F238E27FC236}">
                <a16:creationId xmlns:a16="http://schemas.microsoft.com/office/drawing/2014/main" id="{1EF4E74B-9C3A-4164-92DA-689993858263}"/>
              </a:ext>
            </a:extLst>
          </p:cNvPr>
          <p:cNvSpPr>
            <a:spLocks noGrp="1"/>
          </p:cNvSpPr>
          <p:nvPr>
            <p:ph idx="1"/>
          </p:nvPr>
        </p:nvSpPr>
        <p:spPr>
          <a:xfrm>
            <a:off x="838200" y="1440610"/>
            <a:ext cx="10515600" cy="5417389"/>
          </a:xfrm>
        </p:spPr>
        <p:txBody>
          <a:bodyPr>
            <a:normAutofit/>
          </a:bodyPr>
          <a:lstStyle/>
          <a:p>
            <a:pPr marL="0" lvl="0" indent="0">
              <a:lnSpc>
                <a:spcPct val="150000"/>
              </a:lnSpc>
              <a:spcBef>
                <a:spcPts val="50"/>
              </a:spcBef>
              <a:spcAft>
                <a:spcPts val="0"/>
              </a:spcAft>
              <a:buNone/>
            </a:pPr>
            <a:r>
              <a:rPr lang="en-AU" sz="1800" dirty="0">
                <a:effectLst/>
                <a:latin typeface="Times New Roman" panose="02020603050405020304" pitchFamily="18" charset="0"/>
                <a:ea typeface="Times New Roman" panose="02020603050405020304" pitchFamily="18" charset="0"/>
              </a:rPr>
              <a:t>Methods can be used for:</a:t>
            </a:r>
          </a:p>
          <a:p>
            <a:pPr marL="342900" lvl="0" indent="-342900">
              <a:lnSpc>
                <a:spcPct val="150000"/>
              </a:lnSpc>
              <a:spcBef>
                <a:spcPts val="50"/>
              </a:spcBef>
              <a:spcAft>
                <a:spcPts val="0"/>
              </a:spcAft>
              <a:buFont typeface="+mj-lt"/>
              <a:buAutoNum type="arabicParenBoth"/>
            </a:pPr>
            <a:r>
              <a:rPr lang="en-AU" sz="1800" dirty="0">
                <a:effectLst/>
                <a:latin typeface="Times New Roman" panose="02020603050405020304" pitchFamily="18" charset="0"/>
                <a:ea typeface="Times New Roman" panose="02020603050405020304" pitchFamily="18" charset="0"/>
              </a:rPr>
              <a:t>Forecasts of internal migration and housing</a:t>
            </a:r>
          </a:p>
          <a:p>
            <a:pPr marL="342900" lvl="0" indent="-342900">
              <a:lnSpc>
                <a:spcPct val="150000"/>
              </a:lnSpc>
              <a:spcBef>
                <a:spcPts val="50"/>
              </a:spcBef>
              <a:spcAft>
                <a:spcPts val="0"/>
              </a:spcAft>
              <a:buFont typeface="+mj-lt"/>
              <a:buAutoNum type="arabicParenBoth"/>
            </a:pPr>
            <a:r>
              <a:rPr lang="en-AU" sz="1800" dirty="0">
                <a:effectLst/>
                <a:latin typeface="Times New Roman" panose="02020603050405020304" pitchFamily="18" charset="0"/>
                <a:ea typeface="Times New Roman" panose="02020603050405020304" pitchFamily="18" charset="0"/>
              </a:rPr>
              <a:t>Hierarchical forecasting to produce consistent multi-level forecasts</a:t>
            </a:r>
          </a:p>
          <a:p>
            <a:pPr marL="342900" lvl="0" indent="-342900">
              <a:lnSpc>
                <a:spcPct val="150000"/>
              </a:lnSpc>
              <a:spcBef>
                <a:spcPts val="50"/>
              </a:spcBef>
              <a:spcAft>
                <a:spcPts val="0"/>
              </a:spcAft>
              <a:buFont typeface="+mj-lt"/>
              <a:buAutoNum type="arabicParenBoth"/>
            </a:pPr>
            <a:endParaRPr lang="en-AU" sz="1800" dirty="0">
              <a:latin typeface="Times New Roman" panose="02020603050405020304" pitchFamily="18" charset="0"/>
              <a:ea typeface="Times New Roman" panose="02020603050405020304" pitchFamily="18" charset="0"/>
            </a:endParaRPr>
          </a:p>
          <a:p>
            <a:pPr lvl="0">
              <a:lnSpc>
                <a:spcPct val="150000"/>
              </a:lnSpc>
              <a:spcBef>
                <a:spcPts val="50"/>
              </a:spcBef>
              <a:spcAft>
                <a:spcPts val="0"/>
              </a:spcAft>
            </a:pPr>
            <a:r>
              <a:rPr lang="en-AU" sz="1800" dirty="0">
                <a:effectLst/>
                <a:latin typeface="Times New Roman" panose="02020603050405020304" pitchFamily="18" charset="0"/>
                <a:ea typeface="Times New Roman" panose="02020603050405020304" pitchFamily="18" charset="0"/>
              </a:rPr>
              <a:t>Limitations</a:t>
            </a:r>
          </a:p>
          <a:p>
            <a:pPr marL="342900" lvl="0" indent="-342900">
              <a:lnSpc>
                <a:spcPct val="150000"/>
              </a:lnSpc>
              <a:spcBef>
                <a:spcPts val="50"/>
              </a:spcBef>
              <a:spcAft>
                <a:spcPts val="0"/>
              </a:spcAft>
              <a:buAutoNum type="alphaLcParenBoth"/>
            </a:pPr>
            <a:r>
              <a:rPr lang="en-US" sz="1800" dirty="0">
                <a:effectLst/>
                <a:latin typeface="Times New Roman" panose="02020603050405020304" pitchFamily="18" charset="0"/>
                <a:ea typeface="Times New Roman" panose="02020603050405020304" pitchFamily="18" charset="0"/>
              </a:rPr>
              <a:t>we only tested models over the short-run</a:t>
            </a:r>
          </a:p>
          <a:p>
            <a:pPr marL="342900" lvl="0" indent="-342900">
              <a:lnSpc>
                <a:spcPct val="150000"/>
              </a:lnSpc>
              <a:spcBef>
                <a:spcPts val="50"/>
              </a:spcBef>
              <a:spcAft>
                <a:spcPts val="0"/>
              </a:spcAft>
              <a:buAutoNum type="alphaLcParenBoth"/>
            </a:pPr>
            <a:r>
              <a:rPr lang="en-US" sz="1800" dirty="0">
                <a:effectLst/>
                <a:latin typeface="Times New Roman" panose="02020603050405020304" pitchFamily="18" charset="0"/>
                <a:ea typeface="Times New Roman" panose="02020603050405020304" pitchFamily="18" charset="0"/>
              </a:rPr>
              <a:t>machine learning approaches are often more complex and data-hungry</a:t>
            </a:r>
          </a:p>
          <a:p>
            <a:pPr marL="342900" lvl="0" indent="-342900">
              <a:lnSpc>
                <a:spcPct val="150000"/>
              </a:lnSpc>
              <a:spcBef>
                <a:spcPts val="50"/>
              </a:spcBef>
              <a:spcAft>
                <a:spcPts val="0"/>
              </a:spcAft>
              <a:buAutoNum type="alphaLcParenBoth"/>
            </a:pPr>
            <a:r>
              <a:rPr lang="en-US" sz="1800" dirty="0">
                <a:effectLst/>
                <a:latin typeface="Times New Roman" panose="02020603050405020304" pitchFamily="18" charset="0"/>
                <a:ea typeface="Times New Roman" panose="02020603050405020304" pitchFamily="18" charset="0"/>
              </a:rPr>
              <a:t>Presented methods are good for forecasting but modifications required for scenario analysis</a:t>
            </a:r>
            <a:endParaRPr lang="en-AU" sz="1800" dirty="0">
              <a:effectLst/>
              <a:latin typeface="Times New Roman" panose="02020603050405020304" pitchFamily="18" charset="0"/>
              <a:ea typeface="Times New Roman" panose="02020603050405020304" pitchFamily="18" charset="0"/>
            </a:endParaRPr>
          </a:p>
          <a:p>
            <a:pPr marL="457200" lvl="1" indent="0">
              <a:lnSpc>
                <a:spcPct val="150000"/>
              </a:lnSpc>
              <a:spcBef>
                <a:spcPts val="50"/>
              </a:spcBef>
              <a:buNone/>
            </a:pPr>
            <a:endParaRPr lang="en-AU" sz="1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67719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03505-645C-4CDE-B2AC-14D94B42346E}"/>
              </a:ext>
            </a:extLst>
          </p:cNvPr>
          <p:cNvSpPr>
            <a:spLocks noGrp="1"/>
          </p:cNvSpPr>
          <p:nvPr>
            <p:ph type="title"/>
          </p:nvPr>
        </p:nvSpPr>
        <p:spPr/>
        <p:txBody>
          <a:bodyPr>
            <a:normAutofit/>
          </a:bodyPr>
          <a:lstStyle/>
          <a:p>
            <a:r>
              <a:rPr lang="en-AU" sz="2400" dirty="0"/>
              <a:t>Conclusions</a:t>
            </a:r>
            <a:endParaRPr lang="en-AU" sz="2400" b="1" dirty="0"/>
          </a:p>
        </p:txBody>
      </p:sp>
      <p:sp>
        <p:nvSpPr>
          <p:cNvPr id="10" name="Rectangle 9">
            <a:extLst>
              <a:ext uri="{FF2B5EF4-FFF2-40B4-BE49-F238E27FC236}">
                <a16:creationId xmlns:a16="http://schemas.microsoft.com/office/drawing/2014/main" id="{D4DF3B4E-7657-3420-D16B-BF715ABAEAFA}"/>
              </a:ext>
            </a:extLst>
          </p:cNvPr>
          <p:cNvSpPr/>
          <p:nvPr/>
        </p:nvSpPr>
        <p:spPr>
          <a:xfrm>
            <a:off x="948848" y="1421853"/>
            <a:ext cx="10294303" cy="5041082"/>
          </a:xfrm>
          <a:prstGeom prst="rect">
            <a:avLst/>
          </a:prstGeom>
          <a:noFill/>
          <a:ln>
            <a:noFill/>
          </a:ln>
        </p:spPr>
        <p:style>
          <a:lnRef idx="2">
            <a:schemeClr val="dk1"/>
          </a:lnRef>
          <a:fillRef idx="1">
            <a:schemeClr val="lt1"/>
          </a:fillRef>
          <a:effectRef idx="0">
            <a:schemeClr val="dk1"/>
          </a:effectRef>
          <a:fontRef idx="minor">
            <a:schemeClr val="dk1"/>
          </a:fontRef>
        </p:style>
        <p:txBody>
          <a:bodyPr lIns="90000" tIns="90000" rIns="90000" bIns="90000" rtlCol="0" anchor="t" anchorCtr="0"/>
          <a:lstStyle/>
          <a:p>
            <a:r>
              <a:rPr lang="en-US" sz="2000" dirty="0">
                <a:effectLst/>
                <a:latin typeface="Calibri (body)"/>
                <a:ea typeface="Georgia" panose="02040502050405020303" pitchFamily="18" charset="0"/>
                <a:cs typeface="Georgia" panose="02040502050405020303" pitchFamily="18" charset="0"/>
              </a:rPr>
              <a:t>The main findings of this research work are summarized below:</a:t>
            </a:r>
            <a:endParaRPr lang="en-AU" sz="2000" dirty="0">
              <a:latin typeface="Calibri (body)"/>
              <a:ea typeface="Georgia" panose="02040502050405020303" pitchFamily="18" charset="0"/>
              <a:cs typeface="Georgia" panose="02040502050405020303" pitchFamily="18" charset="0"/>
            </a:endParaRPr>
          </a:p>
          <a:p>
            <a:pPr marL="457200" indent="-457200">
              <a:buFont typeface="Wingdings" panose="05000000000000000000" pitchFamily="2" charset="2"/>
              <a:buChar char="Ø"/>
            </a:pPr>
            <a:r>
              <a:rPr lang="en-US" sz="2000" dirty="0">
                <a:effectLst/>
                <a:latin typeface="Calibri (body)"/>
                <a:ea typeface="Georgia" panose="02040502050405020303" pitchFamily="18" charset="0"/>
                <a:cs typeface="Georgia" panose="02040502050405020303" pitchFamily="18" charset="0"/>
              </a:rPr>
              <a:t>The </a:t>
            </a:r>
            <a:r>
              <a:rPr lang="en-US" sz="2000" b="1" dirty="0">
                <a:effectLst/>
                <a:latin typeface="Calibri (body)"/>
                <a:ea typeface="Georgia" panose="02040502050405020303" pitchFamily="18" charset="0"/>
                <a:cs typeface="Georgia" panose="02040502050405020303" pitchFamily="18" charset="0"/>
              </a:rPr>
              <a:t>LGBM model</a:t>
            </a:r>
            <a:r>
              <a:rPr lang="en-US" sz="2000" dirty="0">
                <a:effectLst/>
                <a:latin typeface="Calibri (body)"/>
                <a:ea typeface="Georgia" panose="02040502050405020303" pitchFamily="18" charset="0"/>
                <a:cs typeface="Georgia" panose="02040502050405020303" pitchFamily="18" charset="0"/>
              </a:rPr>
              <a:t> is the best performing forecasting model for the New Zealand dataset.</a:t>
            </a:r>
          </a:p>
          <a:p>
            <a:pPr marL="457200" indent="-457200">
              <a:buFont typeface="Wingdings" panose="05000000000000000000" pitchFamily="2" charset="2"/>
              <a:buChar char="Ø"/>
            </a:pPr>
            <a:r>
              <a:rPr lang="en-US" sz="2000" dirty="0">
                <a:effectLst/>
                <a:latin typeface="Calibri (body)"/>
                <a:ea typeface="Georgia" panose="02040502050405020303" pitchFamily="18" charset="0"/>
                <a:cs typeface="Georgia" panose="02040502050405020303" pitchFamily="18" charset="0"/>
              </a:rPr>
              <a:t>The FFORMA method is the best combination method for the New Zealand dataset.</a:t>
            </a:r>
          </a:p>
          <a:p>
            <a:pPr marL="457200" indent="-457200">
              <a:buFont typeface="Wingdings" panose="05000000000000000000" pitchFamily="2" charset="2"/>
              <a:buChar char="Ø"/>
            </a:pPr>
            <a:r>
              <a:rPr lang="en-US" sz="2000" dirty="0">
                <a:effectLst/>
                <a:latin typeface="Calibri (body)"/>
                <a:ea typeface="Georgia" panose="02040502050405020303" pitchFamily="18" charset="0"/>
                <a:cs typeface="Georgia" panose="02040502050405020303" pitchFamily="18" charset="0"/>
              </a:rPr>
              <a:t>The </a:t>
            </a:r>
            <a:r>
              <a:rPr lang="en-US" sz="2000" b="1" dirty="0">
                <a:effectLst/>
                <a:latin typeface="Calibri (body)"/>
                <a:ea typeface="Georgia" panose="02040502050405020303" pitchFamily="18" charset="0"/>
                <a:cs typeface="Georgia" panose="02040502050405020303" pitchFamily="18" charset="0"/>
              </a:rPr>
              <a:t>simple average-based combination methods</a:t>
            </a:r>
            <a:r>
              <a:rPr lang="en-US" sz="2000" dirty="0">
                <a:effectLst/>
                <a:latin typeface="Calibri (body)"/>
                <a:ea typeface="Georgia" panose="02040502050405020303" pitchFamily="18" charset="0"/>
                <a:cs typeface="Georgia" panose="02040502050405020303" pitchFamily="18" charset="0"/>
              </a:rPr>
              <a:t>, including the simple mean and the trimmed mean, produce the lowest errors overall for the Australian dataset.</a:t>
            </a:r>
          </a:p>
          <a:p>
            <a:pPr marL="457200" indent="-457200">
              <a:buFont typeface="Wingdings" panose="05000000000000000000" pitchFamily="2" charset="2"/>
              <a:buChar char="Ø"/>
            </a:pPr>
            <a:r>
              <a:rPr lang="en-US" sz="2000" dirty="0">
                <a:effectLst/>
                <a:latin typeface="Calibri (body)"/>
                <a:ea typeface="Georgia" panose="02040502050405020303" pitchFamily="18" charset="0"/>
                <a:cs typeface="Georgia" panose="02040502050405020303" pitchFamily="18" charset="0"/>
              </a:rPr>
              <a:t>LGBM is likely to perform better for the New Zealand dataset because its small areas population time series are more homogeneous to that of the Australian dataset.</a:t>
            </a:r>
          </a:p>
          <a:p>
            <a:pPr marL="457200" indent="-457200">
              <a:buFont typeface="Wingdings" panose="05000000000000000000" pitchFamily="2" charset="2"/>
              <a:buChar char="Ø"/>
            </a:pPr>
            <a:r>
              <a:rPr lang="en-US" sz="2000" b="1" dirty="0">
                <a:effectLst/>
                <a:latin typeface="Calibri (body)"/>
                <a:ea typeface="Georgia" panose="02040502050405020303" pitchFamily="18" charset="0"/>
                <a:cs typeface="Georgia" panose="02040502050405020303" pitchFamily="18" charset="0"/>
              </a:rPr>
              <a:t>Combination methods </a:t>
            </a:r>
            <a:r>
              <a:rPr lang="en-US" sz="2000" dirty="0">
                <a:effectLst/>
                <a:latin typeface="Calibri (body)"/>
                <a:ea typeface="Georgia" panose="02040502050405020303" pitchFamily="18" charset="0"/>
                <a:cs typeface="Georgia" panose="02040502050405020303" pitchFamily="18" charset="0"/>
              </a:rPr>
              <a:t>do not always produce the most accuracy forecast, however they generally </a:t>
            </a:r>
            <a:r>
              <a:rPr lang="en-US" sz="2000" b="1" dirty="0">
                <a:effectLst/>
                <a:latin typeface="Calibri (body)"/>
                <a:ea typeface="Georgia" panose="02040502050405020303" pitchFamily="18" charset="0"/>
                <a:cs typeface="Georgia" panose="02040502050405020303" pitchFamily="18" charset="0"/>
              </a:rPr>
              <a:t>produce fewer relatively bad forecasts</a:t>
            </a:r>
            <a:r>
              <a:rPr lang="en-US" sz="2000" dirty="0">
                <a:effectLst/>
                <a:latin typeface="Calibri (body)"/>
                <a:ea typeface="Georgia" panose="02040502050405020303" pitchFamily="18" charset="0"/>
                <a:cs typeface="Georgia" panose="02040502050405020303" pitchFamily="18" charset="0"/>
              </a:rPr>
              <a:t> than the individual base models.</a:t>
            </a:r>
          </a:p>
          <a:p>
            <a:pPr marL="457200" indent="-457200">
              <a:buFont typeface="Wingdings" panose="05000000000000000000" pitchFamily="2" charset="2"/>
              <a:buChar char="Ø"/>
            </a:pPr>
            <a:r>
              <a:rPr lang="en-US" sz="2000" dirty="0">
                <a:effectLst/>
                <a:latin typeface="Calibri (body)"/>
                <a:ea typeface="Georgia" panose="02040502050405020303" pitchFamily="18" charset="0"/>
                <a:cs typeface="Georgia" panose="02040502050405020303" pitchFamily="18" charset="0"/>
              </a:rPr>
              <a:t>The </a:t>
            </a:r>
            <a:r>
              <a:rPr lang="en-US" sz="2000" b="1" dirty="0">
                <a:effectLst/>
                <a:latin typeface="Calibri (body)"/>
                <a:ea typeface="Georgia" panose="02040502050405020303" pitchFamily="18" charset="0"/>
                <a:cs typeface="Georgia" panose="02040502050405020303" pitchFamily="18" charset="0"/>
              </a:rPr>
              <a:t>addition of LGBM to ensemble models</a:t>
            </a:r>
            <a:r>
              <a:rPr lang="en-US" sz="2000" dirty="0">
                <a:effectLst/>
                <a:latin typeface="Calibri (body)"/>
                <a:ea typeface="Georgia" panose="02040502050405020303" pitchFamily="18" charset="0"/>
                <a:cs typeface="Georgia" panose="02040502050405020303" pitchFamily="18" charset="0"/>
              </a:rPr>
              <a:t> consistently improves the population forecast accuracy.</a:t>
            </a:r>
          </a:p>
          <a:p>
            <a:endParaRPr lang="en-US" sz="2000" dirty="0">
              <a:effectLst/>
              <a:latin typeface="Calibri (body)"/>
              <a:ea typeface="Georgia" panose="02040502050405020303" pitchFamily="18" charset="0"/>
              <a:cs typeface="Georgia" panose="02040502050405020303" pitchFamily="18" charset="0"/>
            </a:endParaRPr>
          </a:p>
        </p:txBody>
      </p:sp>
    </p:spTree>
    <p:extLst>
      <p:ext uri="{BB962C8B-B14F-4D97-AF65-F5344CB8AC3E}">
        <p14:creationId xmlns:p14="http://schemas.microsoft.com/office/powerpoint/2010/main" val="983693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7AD335E-7A16-D9C9-ED32-BEBBE033AA81}"/>
              </a:ext>
            </a:extLst>
          </p:cNvPr>
          <p:cNvPicPr>
            <a:picLocks noChangeAspect="1"/>
          </p:cNvPicPr>
          <p:nvPr/>
        </p:nvPicPr>
        <p:blipFill>
          <a:blip r:embed="rId3"/>
          <a:stretch>
            <a:fillRect/>
          </a:stretch>
        </p:blipFill>
        <p:spPr>
          <a:xfrm>
            <a:off x="1337558" y="961731"/>
            <a:ext cx="10088383" cy="4210638"/>
          </a:xfrm>
          <a:prstGeom prst="rect">
            <a:avLst/>
          </a:prstGeom>
        </p:spPr>
      </p:pic>
      <p:sp>
        <p:nvSpPr>
          <p:cNvPr id="11" name="TextBox 10">
            <a:extLst>
              <a:ext uri="{FF2B5EF4-FFF2-40B4-BE49-F238E27FC236}">
                <a16:creationId xmlns:a16="http://schemas.microsoft.com/office/drawing/2014/main" id="{149B3BB4-AA9A-5825-31B6-A4559312F853}"/>
              </a:ext>
            </a:extLst>
          </p:cNvPr>
          <p:cNvSpPr txBox="1"/>
          <p:nvPr/>
        </p:nvSpPr>
        <p:spPr>
          <a:xfrm>
            <a:off x="1337558" y="5526937"/>
            <a:ext cx="8339842" cy="461665"/>
          </a:xfrm>
          <a:prstGeom prst="rect">
            <a:avLst/>
          </a:prstGeom>
          <a:noFill/>
        </p:spPr>
        <p:txBody>
          <a:bodyPr wrap="square">
            <a:spAutoFit/>
          </a:bodyPr>
          <a:lstStyle/>
          <a:p>
            <a:r>
              <a:rPr lang="en-AU" sz="2400" dirty="0">
                <a:hlinkClick r:id="rId4"/>
              </a:rPr>
              <a:t>https://doi.org/10.1016/j.compenvurbsys.2022.101806</a:t>
            </a:r>
            <a:r>
              <a:rPr lang="en-AU" sz="2400" dirty="0"/>
              <a:t> </a:t>
            </a:r>
          </a:p>
        </p:txBody>
      </p:sp>
    </p:spTree>
    <p:extLst>
      <p:ext uri="{BB962C8B-B14F-4D97-AF65-F5344CB8AC3E}">
        <p14:creationId xmlns:p14="http://schemas.microsoft.com/office/powerpoint/2010/main" val="13109335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03505-645C-4CDE-B2AC-14D94B42346E}"/>
              </a:ext>
            </a:extLst>
          </p:cNvPr>
          <p:cNvSpPr>
            <a:spLocks noGrp="1"/>
          </p:cNvSpPr>
          <p:nvPr>
            <p:ph type="title"/>
          </p:nvPr>
        </p:nvSpPr>
        <p:spPr/>
        <p:txBody>
          <a:bodyPr>
            <a:normAutofit/>
          </a:bodyPr>
          <a:lstStyle/>
          <a:p>
            <a:r>
              <a:rPr lang="en-AU" sz="2400" b="1" dirty="0"/>
              <a:t>Contact Details</a:t>
            </a:r>
          </a:p>
        </p:txBody>
      </p:sp>
      <p:sp>
        <p:nvSpPr>
          <p:cNvPr id="3" name="Content Placeholder 2">
            <a:extLst>
              <a:ext uri="{FF2B5EF4-FFF2-40B4-BE49-F238E27FC236}">
                <a16:creationId xmlns:a16="http://schemas.microsoft.com/office/drawing/2014/main" id="{1EF4E74B-9C3A-4164-92DA-689993858263}"/>
              </a:ext>
            </a:extLst>
          </p:cNvPr>
          <p:cNvSpPr>
            <a:spLocks noGrp="1"/>
          </p:cNvSpPr>
          <p:nvPr>
            <p:ph idx="1"/>
          </p:nvPr>
        </p:nvSpPr>
        <p:spPr>
          <a:xfrm>
            <a:off x="838200" y="1440610"/>
            <a:ext cx="10515600" cy="5417389"/>
          </a:xfrm>
        </p:spPr>
        <p:txBody>
          <a:bodyPr>
            <a:normAutofit/>
          </a:bodyPr>
          <a:lstStyle/>
          <a:p>
            <a:pPr lvl="0">
              <a:lnSpc>
                <a:spcPct val="150000"/>
              </a:lnSpc>
              <a:spcBef>
                <a:spcPts val="50"/>
              </a:spcBef>
              <a:spcAft>
                <a:spcPts val="0"/>
              </a:spcAft>
            </a:pPr>
            <a:r>
              <a:rPr lang="en-US" sz="1800" dirty="0">
                <a:latin typeface="Times New Roman" panose="02020603050405020304" pitchFamily="18" charset="0"/>
                <a:ea typeface="Times New Roman" panose="02020603050405020304" pitchFamily="18" charset="0"/>
              </a:rPr>
              <a:t>Irina Grossman |  Postdoctoral Research Fellow</a:t>
            </a:r>
          </a:p>
          <a:p>
            <a:pPr lvl="0">
              <a:lnSpc>
                <a:spcPct val="150000"/>
              </a:lnSpc>
              <a:spcBef>
                <a:spcPts val="50"/>
              </a:spcBef>
              <a:spcAft>
                <a:spcPts val="0"/>
              </a:spcAft>
            </a:pPr>
            <a:r>
              <a:rPr lang="en-US" sz="1800" dirty="0">
                <a:latin typeface="Times New Roman" panose="02020603050405020304" pitchFamily="18" charset="0"/>
                <a:ea typeface="Times New Roman" panose="02020603050405020304" pitchFamily="18" charset="0"/>
              </a:rPr>
              <a:t>Demography and Ageing Unit | Melbourne School of Population and Global Health</a:t>
            </a:r>
          </a:p>
          <a:p>
            <a:pPr lvl="0">
              <a:lnSpc>
                <a:spcPct val="150000"/>
              </a:lnSpc>
              <a:spcBef>
                <a:spcPts val="50"/>
              </a:spcBef>
              <a:spcAft>
                <a:spcPts val="0"/>
              </a:spcAft>
            </a:pPr>
            <a:r>
              <a:rPr lang="en-AU" sz="1800" dirty="0">
                <a:latin typeface="Times New Roman" panose="02020603050405020304" pitchFamily="18" charset="0"/>
                <a:ea typeface="Times New Roman" panose="02020603050405020304" pitchFamily="18" charset="0"/>
              </a:rPr>
              <a:t>Email: </a:t>
            </a:r>
            <a:r>
              <a:rPr lang="en-AU" sz="1800" b="1" dirty="0">
                <a:latin typeface="Times New Roman" panose="02020603050405020304" pitchFamily="18" charset="0"/>
                <a:ea typeface="Times New Roman" panose="02020603050405020304" pitchFamily="18" charset="0"/>
              </a:rPr>
              <a:t>Irina.Grossman@unimelb.edu.au</a:t>
            </a:r>
            <a:endParaRPr lang="en-AU" sz="1800" b="1"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50"/>
              </a:spcBef>
              <a:spcAft>
                <a:spcPts val="0"/>
              </a:spcAft>
              <a:buFont typeface="+mj-lt"/>
              <a:buAutoNum type="arabicParenBoth"/>
            </a:pPr>
            <a:endParaRPr lang="en-AU" sz="1800" dirty="0">
              <a:effectLst/>
              <a:latin typeface="Times New Roman" panose="02020603050405020304" pitchFamily="18" charset="0"/>
              <a:ea typeface="Times New Roman" panose="02020603050405020304" pitchFamily="18" charset="0"/>
            </a:endParaRPr>
          </a:p>
          <a:p>
            <a:pPr marL="342900" lvl="0" indent="-342900">
              <a:lnSpc>
                <a:spcPct val="150000"/>
              </a:lnSpc>
              <a:spcBef>
                <a:spcPts val="50"/>
              </a:spcBef>
              <a:spcAft>
                <a:spcPts val="0"/>
              </a:spcAft>
              <a:buFont typeface="+mj-lt"/>
              <a:buAutoNum type="arabicParenBoth"/>
            </a:pPr>
            <a:endParaRPr lang="en-AU"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7373484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D2D066C-839F-4CEC-B761-5FC3C8E7D0FB}"/>
              </a:ext>
            </a:extLst>
          </p:cNvPr>
          <p:cNvSpPr>
            <a:spLocks noGrp="1"/>
          </p:cNvSpPr>
          <p:nvPr>
            <p:ph type="pic" sz="quarter" idx="13"/>
          </p:nvPr>
        </p:nvSpPr>
        <p:spPr/>
        <p:txBody>
          <a:bodyPr/>
          <a:lstStyle/>
          <a:p>
            <a:endParaRPr lang="en-AU"/>
          </a:p>
        </p:txBody>
      </p:sp>
      <p:sp>
        <p:nvSpPr>
          <p:cNvPr id="10" name="Text Placeholder 9">
            <a:extLst>
              <a:ext uri="{FF2B5EF4-FFF2-40B4-BE49-F238E27FC236}">
                <a16:creationId xmlns:a16="http://schemas.microsoft.com/office/drawing/2014/main" id="{11F6B28D-C5AF-481B-9B53-F501015E14C9}"/>
              </a:ext>
            </a:extLst>
          </p:cNvPr>
          <p:cNvSpPr>
            <a:spLocks noGrp="1"/>
          </p:cNvSpPr>
          <p:nvPr>
            <p:ph type="body" sz="quarter" idx="16"/>
          </p:nvPr>
        </p:nvSpPr>
        <p:spPr/>
        <p:txBody>
          <a:bodyPr/>
          <a:lstStyle/>
          <a:p>
            <a:r>
              <a:rPr lang="en-AU" dirty="0"/>
              <a:t>Identifier first line</a:t>
            </a:r>
          </a:p>
          <a:p>
            <a:pPr lvl="1"/>
            <a:r>
              <a:rPr lang="en-AU" dirty="0"/>
              <a:t>Second line</a:t>
            </a:r>
          </a:p>
        </p:txBody>
      </p:sp>
      <p:sp>
        <p:nvSpPr>
          <p:cNvPr id="2" name="TextBox 1">
            <a:extLst>
              <a:ext uri="{FF2B5EF4-FFF2-40B4-BE49-F238E27FC236}">
                <a16:creationId xmlns:a16="http://schemas.microsoft.com/office/drawing/2014/main" id="{430D5685-1FCE-449A-8ED4-6A981FB70EDB}"/>
              </a:ext>
            </a:extLst>
          </p:cNvPr>
          <p:cNvSpPr txBox="1"/>
          <p:nvPr/>
        </p:nvSpPr>
        <p:spPr>
          <a:xfrm>
            <a:off x="491017" y="5380672"/>
            <a:ext cx="6374732" cy="1200329"/>
          </a:xfrm>
          <a:prstGeom prst="rect">
            <a:avLst/>
          </a:prstGeom>
          <a:noFill/>
        </p:spPr>
        <p:txBody>
          <a:bodyPr wrap="square" rtlCol="0">
            <a:spAutoFit/>
          </a:bodyPr>
          <a:lstStyle/>
          <a:p>
            <a:r>
              <a:rPr lang="en-US" dirty="0">
                <a:solidFill>
                  <a:schemeClr val="bg1"/>
                </a:solidFill>
                <a:effectLst/>
                <a:latin typeface="Arial" panose="020B0604020202020204" pitchFamily="34" charset="0"/>
              </a:rPr>
              <a:t>This research was funded by the Australian Government through the through the Australian Research Council’s Discovery Projects funding scheme (project DP200101480).</a:t>
            </a:r>
          </a:p>
          <a:p>
            <a:endParaRPr lang="en-AU" dirty="0"/>
          </a:p>
        </p:txBody>
      </p:sp>
    </p:spTree>
    <p:extLst>
      <p:ext uri="{BB962C8B-B14F-4D97-AF65-F5344CB8AC3E}">
        <p14:creationId xmlns:p14="http://schemas.microsoft.com/office/powerpoint/2010/main" val="547447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03505-645C-4CDE-B2AC-14D94B42346E}"/>
              </a:ext>
            </a:extLst>
          </p:cNvPr>
          <p:cNvSpPr>
            <a:spLocks noGrp="1"/>
          </p:cNvSpPr>
          <p:nvPr>
            <p:ph type="title"/>
          </p:nvPr>
        </p:nvSpPr>
        <p:spPr/>
        <p:txBody>
          <a:bodyPr>
            <a:normAutofit/>
          </a:bodyPr>
          <a:lstStyle/>
          <a:p>
            <a:r>
              <a:rPr lang="en-AU" sz="2400" b="1" dirty="0"/>
              <a:t>Background</a:t>
            </a:r>
          </a:p>
        </p:txBody>
      </p:sp>
      <p:sp>
        <p:nvSpPr>
          <p:cNvPr id="6" name="Rectangle 5">
            <a:extLst>
              <a:ext uri="{FF2B5EF4-FFF2-40B4-BE49-F238E27FC236}">
                <a16:creationId xmlns:a16="http://schemas.microsoft.com/office/drawing/2014/main" id="{004A6111-2C34-55C1-409E-1BB33BA69590}"/>
              </a:ext>
            </a:extLst>
          </p:cNvPr>
          <p:cNvSpPr/>
          <p:nvPr/>
        </p:nvSpPr>
        <p:spPr>
          <a:xfrm>
            <a:off x="1005840" y="1682476"/>
            <a:ext cx="10018810" cy="4013139"/>
          </a:xfrm>
          <a:prstGeom prst="rect">
            <a:avLst/>
          </a:prstGeom>
          <a:noFill/>
          <a:ln>
            <a:noFill/>
          </a:ln>
        </p:spPr>
        <p:style>
          <a:lnRef idx="2">
            <a:schemeClr val="accent1"/>
          </a:lnRef>
          <a:fillRef idx="1">
            <a:schemeClr val="lt1"/>
          </a:fillRef>
          <a:effectRef idx="0">
            <a:schemeClr val="accent1"/>
          </a:effectRef>
          <a:fontRef idx="minor">
            <a:schemeClr val="dk1"/>
          </a:fontRef>
        </p:style>
        <p:txBody>
          <a:bodyPr lIns="90000" tIns="90000" rIns="90000" bIns="90000" rtlCol="0" anchor="t" anchorCtr="0"/>
          <a:lstStyle/>
          <a:p>
            <a:r>
              <a:rPr lang="en-AU" sz="2000" dirty="0">
                <a:latin typeface="Calibri (body)"/>
              </a:rPr>
              <a:t>Small area forecasts are projections of future populations of local areas. Governments and businesses to support </a:t>
            </a:r>
            <a:r>
              <a:rPr lang="en-AU" sz="2000" b="1" dirty="0">
                <a:latin typeface="Calibri (body)"/>
              </a:rPr>
              <a:t>critical decision making </a:t>
            </a:r>
            <a:r>
              <a:rPr lang="en-AU" sz="2000" dirty="0">
                <a:latin typeface="Calibri (body)"/>
              </a:rPr>
              <a:t>related to:</a:t>
            </a:r>
          </a:p>
          <a:p>
            <a:endParaRPr lang="en-AU" sz="2000" dirty="0">
              <a:solidFill>
                <a:srgbClr val="00B0F0"/>
              </a:solidFill>
              <a:effectLst>
                <a:outerShdw blurRad="50800" dist="38100" dir="2700000" algn="tl" rotWithShape="0">
                  <a:prstClr val="black">
                    <a:alpha val="40000"/>
                  </a:prstClr>
                </a:outerShdw>
              </a:effectLst>
              <a:latin typeface="Calibri (body)"/>
            </a:endParaRPr>
          </a:p>
          <a:p>
            <a:endParaRPr lang="en-AU" sz="2000" dirty="0">
              <a:solidFill>
                <a:srgbClr val="00B0F0"/>
              </a:solidFill>
              <a:effectLst>
                <a:outerShdw blurRad="50800" dist="38100" dir="2700000" algn="tl" rotWithShape="0">
                  <a:prstClr val="black">
                    <a:alpha val="40000"/>
                  </a:prstClr>
                </a:outerShdw>
              </a:effectLst>
              <a:latin typeface="Calibri (body)"/>
            </a:endParaRPr>
          </a:p>
          <a:p>
            <a:r>
              <a:rPr lang="en-AU" sz="2000" dirty="0">
                <a:solidFill>
                  <a:srgbClr val="00B0F0"/>
                </a:solidFill>
                <a:effectLst>
                  <a:outerShdw blurRad="50800" dist="38100" dir="2700000" algn="tl" rotWithShape="0">
                    <a:prstClr val="black">
                      <a:alpha val="40000"/>
                    </a:prstClr>
                  </a:outerShdw>
                </a:effectLst>
                <a:latin typeface="Calibri (body)"/>
              </a:rPr>
              <a:t>CHILDCARE</a:t>
            </a:r>
            <a:r>
              <a:rPr lang="en-AU" sz="2000" dirty="0">
                <a:effectLst>
                  <a:outerShdw blurRad="50800" dist="38100" dir="2700000" algn="tl" rotWithShape="0">
                    <a:prstClr val="black">
                      <a:alpha val="40000"/>
                    </a:prstClr>
                  </a:outerShdw>
                </a:effectLst>
                <a:latin typeface="Calibri (body)"/>
              </a:rPr>
              <a:t> ● </a:t>
            </a:r>
            <a:r>
              <a:rPr lang="en-AU" sz="2000" dirty="0">
                <a:solidFill>
                  <a:schemeClr val="accent4"/>
                </a:solidFill>
                <a:effectLst>
                  <a:outerShdw blurRad="50800" dist="38100" dir="2700000" algn="tl" rotWithShape="0">
                    <a:prstClr val="black">
                      <a:alpha val="40000"/>
                    </a:prstClr>
                  </a:outerShdw>
                </a:effectLst>
                <a:latin typeface="Calibri (body)"/>
              </a:rPr>
              <a:t>SCHOOLS</a:t>
            </a:r>
            <a:r>
              <a:rPr lang="en-AU" sz="2000" dirty="0">
                <a:effectLst>
                  <a:outerShdw blurRad="50800" dist="38100" dir="2700000" algn="tl" rotWithShape="0">
                    <a:prstClr val="black">
                      <a:alpha val="40000"/>
                    </a:prstClr>
                  </a:outerShdw>
                </a:effectLst>
                <a:latin typeface="Calibri (body)"/>
              </a:rPr>
              <a:t> ● </a:t>
            </a:r>
            <a:r>
              <a:rPr lang="en-AU" sz="2000" dirty="0">
                <a:solidFill>
                  <a:schemeClr val="accent6">
                    <a:lumMod val="75000"/>
                  </a:schemeClr>
                </a:solidFill>
                <a:effectLst>
                  <a:outerShdw blurRad="50800" dist="38100" dir="2700000" algn="tl" rotWithShape="0">
                    <a:prstClr val="black">
                      <a:alpha val="40000"/>
                    </a:prstClr>
                  </a:outerShdw>
                </a:effectLst>
                <a:latin typeface="Calibri (body)"/>
              </a:rPr>
              <a:t>HOUSING</a:t>
            </a:r>
            <a:r>
              <a:rPr lang="en-AU" sz="2000" dirty="0">
                <a:effectLst>
                  <a:outerShdw blurRad="50800" dist="38100" dir="2700000" algn="tl" rotWithShape="0">
                    <a:prstClr val="black">
                      <a:alpha val="40000"/>
                    </a:prstClr>
                  </a:outerShdw>
                </a:effectLst>
                <a:latin typeface="Calibri (body)"/>
              </a:rPr>
              <a:t> ● </a:t>
            </a:r>
            <a:r>
              <a:rPr lang="en-AU" sz="2000" dirty="0">
                <a:solidFill>
                  <a:srgbClr val="FF0000"/>
                </a:solidFill>
                <a:effectLst>
                  <a:outerShdw blurRad="50800" dist="38100" dir="2700000" algn="tl" rotWithShape="0">
                    <a:prstClr val="black">
                      <a:alpha val="40000"/>
                    </a:prstClr>
                  </a:outerShdw>
                </a:effectLst>
                <a:latin typeface="Calibri (body)"/>
              </a:rPr>
              <a:t>EMERGENCY SERVICES</a:t>
            </a:r>
            <a:r>
              <a:rPr lang="en-AU" sz="2000" dirty="0">
                <a:solidFill>
                  <a:schemeClr val="accent4"/>
                </a:solidFill>
                <a:effectLst>
                  <a:outerShdw blurRad="50800" dist="38100" dir="2700000" algn="tl" rotWithShape="0">
                    <a:prstClr val="black">
                      <a:alpha val="40000"/>
                    </a:prstClr>
                  </a:outerShdw>
                </a:effectLst>
                <a:latin typeface="Calibri (body)"/>
              </a:rPr>
              <a:t> </a:t>
            </a:r>
            <a:r>
              <a:rPr lang="en-AU" sz="2000" dirty="0">
                <a:effectLst>
                  <a:outerShdw blurRad="50800" dist="38100" dir="2700000" algn="tl" rotWithShape="0">
                    <a:prstClr val="black">
                      <a:alpha val="40000"/>
                    </a:prstClr>
                  </a:outerShdw>
                </a:effectLst>
                <a:latin typeface="Calibri (body)"/>
              </a:rPr>
              <a:t>● </a:t>
            </a:r>
            <a:r>
              <a:rPr lang="en-AU" sz="2000" dirty="0">
                <a:solidFill>
                  <a:srgbClr val="00B0F0"/>
                </a:solidFill>
                <a:effectLst>
                  <a:outerShdw blurRad="50800" dist="38100" dir="2700000" algn="tl" rotWithShape="0">
                    <a:prstClr val="black">
                      <a:alpha val="40000"/>
                    </a:prstClr>
                  </a:outerShdw>
                </a:effectLst>
                <a:latin typeface="Calibri (body)"/>
              </a:rPr>
              <a:t>WATER</a:t>
            </a:r>
            <a:r>
              <a:rPr lang="en-AU" sz="2000" dirty="0">
                <a:effectLst>
                  <a:outerShdw blurRad="50800" dist="38100" dir="2700000" algn="tl" rotWithShape="0">
                    <a:prstClr val="black">
                      <a:alpha val="40000"/>
                    </a:prstClr>
                  </a:outerShdw>
                </a:effectLst>
                <a:latin typeface="Calibri (body)"/>
              </a:rPr>
              <a:t> ● </a:t>
            </a:r>
            <a:r>
              <a:rPr lang="en-AU" sz="2000" dirty="0">
                <a:solidFill>
                  <a:schemeClr val="accent6">
                    <a:lumMod val="75000"/>
                  </a:schemeClr>
                </a:solidFill>
                <a:effectLst>
                  <a:outerShdw blurRad="50800" dist="38100" dir="2700000" algn="tl" rotWithShape="0">
                    <a:prstClr val="black">
                      <a:alpha val="40000"/>
                    </a:prstClr>
                  </a:outerShdw>
                </a:effectLst>
                <a:latin typeface="Calibri (body)"/>
              </a:rPr>
              <a:t>POWER</a:t>
            </a:r>
            <a:r>
              <a:rPr lang="en-AU" sz="2000" dirty="0">
                <a:effectLst>
                  <a:outerShdw blurRad="50800" dist="38100" dir="2700000" algn="tl" rotWithShape="0">
                    <a:prstClr val="black">
                      <a:alpha val="40000"/>
                    </a:prstClr>
                  </a:outerShdw>
                </a:effectLst>
                <a:latin typeface="Calibri (body)"/>
              </a:rPr>
              <a:t> ● </a:t>
            </a:r>
            <a:r>
              <a:rPr lang="en-AU" sz="2000" dirty="0">
                <a:solidFill>
                  <a:srgbClr val="FF0000"/>
                </a:solidFill>
                <a:effectLst>
                  <a:outerShdw blurRad="50800" dist="38100" dir="2700000" algn="tl" rotWithShape="0">
                    <a:prstClr val="black">
                      <a:alpha val="40000"/>
                    </a:prstClr>
                  </a:outerShdw>
                </a:effectLst>
                <a:latin typeface="Calibri (body)"/>
              </a:rPr>
              <a:t>AGED CARE </a:t>
            </a:r>
            <a:r>
              <a:rPr lang="en-AU" sz="2000" dirty="0">
                <a:effectLst>
                  <a:outerShdw blurRad="50800" dist="38100" dir="2700000" algn="tl" rotWithShape="0">
                    <a:prstClr val="black">
                      <a:alpha val="40000"/>
                    </a:prstClr>
                  </a:outerShdw>
                </a:effectLst>
                <a:latin typeface="Calibri (body)"/>
              </a:rPr>
              <a:t>● INFRASTRUCTURE ● </a:t>
            </a:r>
            <a:r>
              <a:rPr lang="en-AU" sz="2000" dirty="0">
                <a:solidFill>
                  <a:schemeClr val="accent6">
                    <a:lumMod val="75000"/>
                  </a:schemeClr>
                </a:solidFill>
                <a:effectLst>
                  <a:outerShdw blurRad="50800" dist="38100" dir="2700000" algn="tl" rotWithShape="0">
                    <a:prstClr val="black">
                      <a:alpha val="40000"/>
                    </a:prstClr>
                  </a:outerShdw>
                </a:effectLst>
                <a:latin typeface="Calibri (body)"/>
              </a:rPr>
              <a:t>POWER </a:t>
            </a:r>
            <a:r>
              <a:rPr lang="en-AU" sz="2000" dirty="0">
                <a:effectLst>
                  <a:outerShdw blurRad="50800" dist="38100" dir="2700000" algn="tl" rotWithShape="0">
                    <a:prstClr val="black">
                      <a:alpha val="40000"/>
                    </a:prstClr>
                  </a:outerShdw>
                </a:effectLst>
                <a:latin typeface="Calibri (body)"/>
              </a:rPr>
              <a:t>●</a:t>
            </a:r>
            <a:r>
              <a:rPr lang="en-AU" sz="2000" dirty="0">
                <a:solidFill>
                  <a:schemeClr val="accent6">
                    <a:lumMod val="75000"/>
                  </a:schemeClr>
                </a:solidFill>
                <a:effectLst>
                  <a:outerShdw blurRad="50800" dist="38100" dir="2700000" algn="tl" rotWithShape="0">
                    <a:prstClr val="black">
                      <a:alpha val="40000"/>
                    </a:prstClr>
                  </a:outerShdw>
                </a:effectLst>
                <a:latin typeface="Calibri (body)"/>
              </a:rPr>
              <a:t> </a:t>
            </a:r>
            <a:r>
              <a:rPr lang="en-AU" sz="2000" dirty="0">
                <a:effectLst>
                  <a:outerShdw blurRad="50800" dist="38100" dir="2700000" algn="tl" rotWithShape="0">
                    <a:prstClr val="black">
                      <a:alpha val="40000"/>
                    </a:prstClr>
                  </a:outerShdw>
                </a:effectLst>
                <a:latin typeface="Calibri (body)"/>
              </a:rPr>
              <a:t>MARKET ANALYSIS ● </a:t>
            </a:r>
            <a:r>
              <a:rPr lang="en-AU" sz="2000" dirty="0">
                <a:solidFill>
                  <a:srgbClr val="00B0F0"/>
                </a:solidFill>
                <a:effectLst>
                  <a:outerShdw blurRad="50800" dist="38100" dir="2700000" algn="tl" rotWithShape="0">
                    <a:prstClr val="black">
                      <a:alpha val="40000"/>
                    </a:prstClr>
                  </a:outerShdw>
                </a:effectLst>
                <a:latin typeface="Calibri (body)"/>
              </a:rPr>
              <a:t>TRANSPORT</a:t>
            </a:r>
            <a:r>
              <a:rPr lang="en-AU" sz="2000" dirty="0">
                <a:effectLst>
                  <a:outerShdw blurRad="50800" dist="38100" dir="2700000" algn="tl" rotWithShape="0">
                    <a:prstClr val="black">
                      <a:alpha val="40000"/>
                    </a:prstClr>
                  </a:outerShdw>
                </a:effectLst>
                <a:latin typeface="Calibri (body)"/>
              </a:rPr>
              <a:t> ●</a:t>
            </a:r>
            <a:r>
              <a:rPr lang="en-AU" sz="2000" dirty="0">
                <a:solidFill>
                  <a:srgbClr val="FF0000"/>
                </a:solidFill>
                <a:effectLst>
                  <a:outerShdw blurRad="50800" dist="38100" dir="2700000" algn="tl" rotWithShape="0">
                    <a:prstClr val="black">
                      <a:alpha val="40000"/>
                    </a:prstClr>
                  </a:outerShdw>
                </a:effectLst>
                <a:latin typeface="Calibri (body)"/>
              </a:rPr>
              <a:t> HOSPITALS</a:t>
            </a:r>
            <a:r>
              <a:rPr lang="en-AU" sz="2000" dirty="0">
                <a:effectLst>
                  <a:outerShdw blurRad="50800" dist="38100" dir="2700000" algn="tl" rotWithShape="0">
                    <a:prstClr val="black">
                      <a:alpha val="40000"/>
                    </a:prstClr>
                  </a:outerShdw>
                </a:effectLst>
                <a:latin typeface="Calibri (body)"/>
              </a:rPr>
              <a:t> ● </a:t>
            </a:r>
            <a:r>
              <a:rPr lang="en-AU" sz="2000" dirty="0">
                <a:solidFill>
                  <a:schemeClr val="accent5">
                    <a:lumMod val="50000"/>
                  </a:schemeClr>
                </a:solidFill>
                <a:effectLst>
                  <a:outerShdw blurRad="50800" dist="38100" dir="2700000" algn="tl" rotWithShape="0">
                    <a:prstClr val="black">
                      <a:alpha val="40000"/>
                    </a:prstClr>
                  </a:outerShdw>
                </a:effectLst>
                <a:latin typeface="Calibri (body)"/>
              </a:rPr>
              <a:t>POLICY DEVELOPMENT</a:t>
            </a:r>
            <a:r>
              <a:rPr lang="en-AU" sz="2000" dirty="0">
                <a:effectLst>
                  <a:outerShdw blurRad="50800" dist="38100" dir="2700000" algn="tl" rotWithShape="0">
                    <a:prstClr val="black">
                      <a:alpha val="40000"/>
                    </a:prstClr>
                  </a:outerShdw>
                </a:effectLst>
                <a:latin typeface="Calibri (body)"/>
              </a:rPr>
              <a:t> ● </a:t>
            </a:r>
            <a:r>
              <a:rPr lang="en-AU" sz="2000" dirty="0">
                <a:solidFill>
                  <a:schemeClr val="accent4"/>
                </a:solidFill>
                <a:effectLst>
                  <a:outerShdw blurRad="50800" dist="38100" dir="2700000" algn="tl" rotWithShape="0">
                    <a:prstClr val="black">
                      <a:alpha val="40000"/>
                    </a:prstClr>
                  </a:outerShdw>
                </a:effectLst>
                <a:latin typeface="Calibri (body)"/>
              </a:rPr>
              <a:t>TRANSPORT</a:t>
            </a:r>
            <a:r>
              <a:rPr lang="en-AU" sz="2000" dirty="0">
                <a:effectLst>
                  <a:outerShdw blurRad="50800" dist="38100" dir="2700000" algn="tl" rotWithShape="0">
                    <a:prstClr val="black">
                      <a:alpha val="40000"/>
                    </a:prstClr>
                  </a:outerShdw>
                </a:effectLst>
                <a:latin typeface="Calibri (body)"/>
              </a:rPr>
              <a:t> ● BUDGET PREPARATION</a:t>
            </a:r>
          </a:p>
          <a:p>
            <a:endParaRPr lang="en-AU" sz="2000" dirty="0">
              <a:effectLst>
                <a:outerShdw blurRad="50800" dist="38100" dir="2700000" algn="tl" rotWithShape="0">
                  <a:prstClr val="black">
                    <a:alpha val="40000"/>
                  </a:prstClr>
                </a:outerShdw>
              </a:effectLst>
              <a:latin typeface="Calibri (body)"/>
            </a:endParaRPr>
          </a:p>
          <a:p>
            <a:endParaRPr lang="en-AU" sz="2000" b="1" dirty="0">
              <a:latin typeface="Calibri (body)"/>
            </a:endParaRPr>
          </a:p>
          <a:p>
            <a:r>
              <a:rPr lang="en-AU" sz="2000" b="1" dirty="0">
                <a:latin typeface="Calibri (body)"/>
              </a:rPr>
              <a:t>Problem</a:t>
            </a:r>
          </a:p>
          <a:p>
            <a:r>
              <a:rPr lang="en-AU" sz="2000" dirty="0">
                <a:latin typeface="Calibri (body)"/>
              </a:rPr>
              <a:t>Current methods often produce </a:t>
            </a:r>
            <a:r>
              <a:rPr lang="en-AU" sz="2000" b="1" dirty="0">
                <a:latin typeface="Calibri (body)"/>
              </a:rPr>
              <a:t>highly inaccurate forecasts</a:t>
            </a:r>
          </a:p>
          <a:p>
            <a:endParaRPr lang="en-AU" sz="2000" dirty="0">
              <a:effectLst>
                <a:outerShdw blurRad="50800" dist="38100" dir="2700000" algn="tl" rotWithShape="0">
                  <a:prstClr val="black">
                    <a:alpha val="40000"/>
                  </a:prstClr>
                </a:outerShdw>
              </a:effectLst>
              <a:latin typeface="Calibri (body)"/>
            </a:endParaRPr>
          </a:p>
          <a:p>
            <a:endParaRPr lang="en-AU" sz="2000" dirty="0">
              <a:latin typeface="Calibri (body)"/>
            </a:endParaRPr>
          </a:p>
        </p:txBody>
      </p:sp>
    </p:spTree>
    <p:extLst>
      <p:ext uri="{BB962C8B-B14F-4D97-AF65-F5344CB8AC3E}">
        <p14:creationId xmlns:p14="http://schemas.microsoft.com/office/powerpoint/2010/main" val="2981058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CDEA9-6F86-E773-3D64-82EE09102291}"/>
              </a:ext>
            </a:extLst>
          </p:cNvPr>
          <p:cNvSpPr>
            <a:spLocks noGrp="1"/>
          </p:cNvSpPr>
          <p:nvPr>
            <p:ph type="title"/>
          </p:nvPr>
        </p:nvSpPr>
        <p:spPr/>
        <p:txBody>
          <a:bodyPr/>
          <a:lstStyle/>
          <a:p>
            <a:r>
              <a:rPr lang="en-AU" dirty="0"/>
              <a:t>Case Study: </a:t>
            </a:r>
            <a:r>
              <a:rPr lang="en-AU" sz="3200" b="1" dirty="0"/>
              <a:t>Flawed Forecasts, School Shortages, And Multi-billion-dollar Investments</a:t>
            </a:r>
            <a:endParaRPr lang="en-AU" dirty="0"/>
          </a:p>
        </p:txBody>
      </p:sp>
      <p:sp>
        <p:nvSpPr>
          <p:cNvPr id="3" name="Content Placeholder 2">
            <a:extLst>
              <a:ext uri="{FF2B5EF4-FFF2-40B4-BE49-F238E27FC236}">
                <a16:creationId xmlns:a16="http://schemas.microsoft.com/office/drawing/2014/main" id="{4D318AFC-98F8-F2F8-4394-9E5CE4575D02}"/>
              </a:ext>
            </a:extLst>
          </p:cNvPr>
          <p:cNvSpPr>
            <a:spLocks noGrp="1"/>
          </p:cNvSpPr>
          <p:nvPr>
            <p:ph idx="1"/>
          </p:nvPr>
        </p:nvSpPr>
        <p:spPr/>
        <p:txBody>
          <a:bodyPr/>
          <a:lstStyle/>
          <a:p>
            <a:pPr algn="just"/>
            <a:r>
              <a:rPr lang="en-US" sz="2000" dirty="0"/>
              <a:t>‘Flawed forecasts’ resulted in a shortage of school places in inner Sydney. The resulting political </a:t>
            </a:r>
            <a:r>
              <a:rPr lang="en-US" sz="2000" dirty="0" err="1"/>
              <a:t>furore</a:t>
            </a:r>
            <a:r>
              <a:rPr lang="en-US" sz="2000" dirty="0"/>
              <a:t> led to the establishment of a dedicated agency - School Infrastructure NSW - and a $6 billion investment into a government school program [1].</a:t>
            </a:r>
          </a:p>
          <a:p>
            <a:pPr algn="just"/>
            <a:endParaRPr lang="en-US" sz="2000" dirty="0"/>
          </a:p>
          <a:p>
            <a:r>
              <a:rPr lang="en-US" sz="1600" dirty="0"/>
              <a:t>[1] ABC News (2017) Public schools bursting at seams as apartment boom puts pressure on catchments. 17 March 2017.</a:t>
            </a:r>
          </a:p>
          <a:p>
            <a:r>
              <a:rPr lang="en-US" sz="1600" dirty="0"/>
              <a:t>https://www.abc.net.au/news/2017-03-17/schools-overcrowded-residential-apartment-construction-boom/8359898</a:t>
            </a:r>
            <a:endParaRPr lang="en-AU" sz="1600" dirty="0"/>
          </a:p>
          <a:p>
            <a:endParaRPr lang="en-AU" dirty="0"/>
          </a:p>
        </p:txBody>
      </p:sp>
      <p:sp>
        <p:nvSpPr>
          <p:cNvPr id="4" name="Slide Number Placeholder 3">
            <a:extLst>
              <a:ext uri="{FF2B5EF4-FFF2-40B4-BE49-F238E27FC236}">
                <a16:creationId xmlns:a16="http://schemas.microsoft.com/office/drawing/2014/main" id="{8EA0169F-C72E-D73E-5025-7BA9F9BA0D58}"/>
              </a:ext>
            </a:extLst>
          </p:cNvPr>
          <p:cNvSpPr>
            <a:spLocks noGrp="1"/>
          </p:cNvSpPr>
          <p:nvPr>
            <p:ph type="sldNum" sz="quarter" idx="12"/>
          </p:nvPr>
        </p:nvSpPr>
        <p:spPr/>
        <p:txBody>
          <a:bodyPr/>
          <a:lstStyle/>
          <a:p>
            <a:fld id="{DC22DD25-61AE-413C-B4D2-EF2365C9B2E1}" type="slidenum">
              <a:rPr lang="en-AU" noProof="0" smtClean="0"/>
              <a:t>3</a:t>
            </a:fld>
            <a:endParaRPr lang="en-AU" noProof="0"/>
          </a:p>
        </p:txBody>
      </p:sp>
    </p:spTree>
    <p:extLst>
      <p:ext uri="{BB962C8B-B14F-4D97-AF65-F5344CB8AC3E}">
        <p14:creationId xmlns:p14="http://schemas.microsoft.com/office/powerpoint/2010/main" val="792431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03505-645C-4CDE-B2AC-14D94B42346E}"/>
              </a:ext>
            </a:extLst>
          </p:cNvPr>
          <p:cNvSpPr>
            <a:spLocks noGrp="1"/>
          </p:cNvSpPr>
          <p:nvPr>
            <p:ph type="title"/>
          </p:nvPr>
        </p:nvSpPr>
        <p:spPr/>
        <p:txBody>
          <a:bodyPr>
            <a:normAutofit/>
          </a:bodyPr>
          <a:lstStyle/>
          <a:p>
            <a:r>
              <a:rPr lang="en-AU" sz="2400" b="1" dirty="0"/>
              <a:t>Aims</a:t>
            </a:r>
          </a:p>
        </p:txBody>
      </p:sp>
      <p:sp>
        <p:nvSpPr>
          <p:cNvPr id="3" name="Content Placeholder 2">
            <a:extLst>
              <a:ext uri="{FF2B5EF4-FFF2-40B4-BE49-F238E27FC236}">
                <a16:creationId xmlns:a16="http://schemas.microsoft.com/office/drawing/2014/main" id="{1EF4E74B-9C3A-4164-92DA-689993858263}"/>
              </a:ext>
            </a:extLst>
          </p:cNvPr>
          <p:cNvSpPr>
            <a:spLocks noGrp="1"/>
          </p:cNvSpPr>
          <p:nvPr>
            <p:ph idx="1"/>
          </p:nvPr>
        </p:nvSpPr>
        <p:spPr/>
        <p:txBody>
          <a:bodyPr>
            <a:normAutofit/>
          </a:bodyPr>
          <a:lstStyle/>
          <a:p>
            <a:pPr marL="457200" indent="-457200" algn="just">
              <a:buFont typeface="Wingdings" panose="05000000000000000000" pitchFamily="2" charset="2"/>
              <a:buChar char="Ø"/>
            </a:pPr>
            <a:r>
              <a:rPr lang="en-US" dirty="0">
                <a:effectLst/>
                <a:latin typeface="Calibri (body)"/>
                <a:ea typeface="Georgia" panose="02040502050405020303" pitchFamily="18" charset="0"/>
                <a:cs typeface="Georgia" panose="02040502050405020303" pitchFamily="18" charset="0"/>
              </a:rPr>
              <a:t>To develop a </a:t>
            </a:r>
            <a:r>
              <a:rPr lang="en-US" b="1" dirty="0">
                <a:effectLst/>
                <a:latin typeface="Calibri (body)"/>
                <a:ea typeface="Georgia" panose="02040502050405020303" pitchFamily="18" charset="0"/>
                <a:cs typeface="Georgia" panose="02040502050405020303" pitchFamily="18" charset="0"/>
              </a:rPr>
              <a:t>novel framework</a:t>
            </a:r>
            <a:r>
              <a:rPr lang="en-US" dirty="0">
                <a:effectLst/>
                <a:latin typeface="Calibri (body)"/>
                <a:ea typeface="Georgia" panose="02040502050405020303" pitchFamily="18" charset="0"/>
                <a:cs typeface="Georgia" panose="02040502050405020303" pitchFamily="18" charset="0"/>
              </a:rPr>
              <a:t> to combine traditional demographic models and time series forecasting models for small area population forecasting </a:t>
            </a:r>
          </a:p>
          <a:p>
            <a:pPr marL="457200" indent="-457200" algn="just">
              <a:buFont typeface="Wingdings" panose="05000000000000000000" pitchFamily="2" charset="2"/>
              <a:buChar char="Ø"/>
            </a:pPr>
            <a:endParaRPr lang="en-US" dirty="0">
              <a:effectLst/>
              <a:latin typeface="Calibri (body)"/>
              <a:ea typeface="Georgia" panose="02040502050405020303" pitchFamily="18" charset="0"/>
              <a:cs typeface="Georgia" panose="02040502050405020303" pitchFamily="18" charset="0"/>
            </a:endParaRPr>
          </a:p>
          <a:p>
            <a:pPr marL="457200" indent="-457200" algn="just">
              <a:buFont typeface="Wingdings" panose="05000000000000000000" pitchFamily="2" charset="2"/>
              <a:buChar char="Ø"/>
            </a:pPr>
            <a:r>
              <a:rPr lang="en-US" dirty="0">
                <a:latin typeface="Calibri (body)"/>
                <a:ea typeface="Georgia" panose="02040502050405020303" pitchFamily="18" charset="0"/>
                <a:cs typeface="Georgia" panose="02040502050405020303" pitchFamily="18" charset="0"/>
              </a:rPr>
              <a:t>To </a:t>
            </a:r>
            <a:r>
              <a:rPr lang="en-US" dirty="0">
                <a:effectLst/>
                <a:latin typeface="Calibri (body)"/>
                <a:ea typeface="Georgia" panose="02040502050405020303" pitchFamily="18" charset="0"/>
                <a:cs typeface="Georgia" panose="02040502050405020303" pitchFamily="18" charset="0"/>
              </a:rPr>
              <a:t>evaluate forecast </a:t>
            </a:r>
            <a:r>
              <a:rPr lang="en-US" b="1" dirty="0">
                <a:effectLst/>
                <a:latin typeface="Calibri (body)"/>
                <a:ea typeface="Georgia" panose="02040502050405020303" pitchFamily="18" charset="0"/>
                <a:cs typeface="Georgia" panose="02040502050405020303" pitchFamily="18" charset="0"/>
              </a:rPr>
              <a:t>combination techniques</a:t>
            </a:r>
            <a:r>
              <a:rPr lang="en-US" dirty="0">
                <a:effectLst/>
                <a:latin typeface="Calibri (body)"/>
                <a:ea typeface="Georgia" panose="02040502050405020303" pitchFamily="18" charset="0"/>
                <a:cs typeface="Georgia" panose="02040502050405020303" pitchFamily="18" charset="0"/>
              </a:rPr>
              <a:t> used for aggregating population forecasts. </a:t>
            </a:r>
          </a:p>
          <a:p>
            <a:pPr marL="457200" indent="-457200" algn="just">
              <a:buFont typeface="Wingdings" panose="05000000000000000000" pitchFamily="2" charset="2"/>
              <a:buChar char="Ø"/>
            </a:pPr>
            <a:endParaRPr lang="en-US" dirty="0">
              <a:effectLst/>
              <a:latin typeface="Calibri (body)"/>
              <a:ea typeface="Georgia" panose="02040502050405020303" pitchFamily="18" charset="0"/>
              <a:cs typeface="Georgia" panose="02040502050405020303" pitchFamily="18" charset="0"/>
            </a:endParaRPr>
          </a:p>
          <a:p>
            <a:pPr marL="457200" indent="-457200" algn="just">
              <a:buFont typeface="Wingdings" panose="05000000000000000000" pitchFamily="2" charset="2"/>
              <a:buChar char="Ø"/>
            </a:pPr>
            <a:r>
              <a:rPr lang="en-US" dirty="0">
                <a:latin typeface="Calibri (body)"/>
                <a:ea typeface="Georgia" panose="02040502050405020303" pitchFamily="18" charset="0"/>
                <a:cs typeface="Georgia" panose="02040502050405020303" pitchFamily="18" charset="0"/>
              </a:rPr>
              <a:t>To test </a:t>
            </a:r>
            <a:r>
              <a:rPr lang="en-US" dirty="0">
                <a:effectLst/>
                <a:latin typeface="Calibri (body)"/>
                <a:ea typeface="Georgia" panose="02040502050405020303" pitchFamily="18" charset="0"/>
                <a:cs typeface="Georgia" panose="02040502050405020303" pitchFamily="18" charset="0"/>
              </a:rPr>
              <a:t>our framework using two </a:t>
            </a:r>
            <a:r>
              <a:rPr lang="en-US" b="1" dirty="0">
                <a:effectLst/>
                <a:latin typeface="Calibri (body)"/>
                <a:ea typeface="Georgia" panose="02040502050405020303" pitchFamily="18" charset="0"/>
                <a:cs typeface="Georgia" panose="02040502050405020303" pitchFamily="18" charset="0"/>
              </a:rPr>
              <a:t>small area population datasets</a:t>
            </a:r>
            <a:r>
              <a:rPr lang="en-US" dirty="0">
                <a:effectLst/>
                <a:latin typeface="Calibri (body)"/>
                <a:ea typeface="Georgia" panose="02040502050405020303" pitchFamily="18" charset="0"/>
                <a:cs typeface="Georgia" panose="02040502050405020303" pitchFamily="18" charset="0"/>
              </a:rPr>
              <a:t> from </a:t>
            </a:r>
            <a:r>
              <a:rPr lang="en-US" b="1" dirty="0">
                <a:effectLst/>
                <a:latin typeface="Calibri (body)"/>
                <a:ea typeface="Georgia" panose="02040502050405020303" pitchFamily="18" charset="0"/>
                <a:cs typeface="Georgia" panose="02040502050405020303" pitchFamily="18" charset="0"/>
              </a:rPr>
              <a:t>Australia</a:t>
            </a:r>
            <a:r>
              <a:rPr lang="en-US" dirty="0">
                <a:effectLst/>
                <a:latin typeface="Calibri (body)"/>
                <a:ea typeface="Georgia" panose="02040502050405020303" pitchFamily="18" charset="0"/>
                <a:cs typeface="Georgia" panose="02040502050405020303" pitchFamily="18" charset="0"/>
              </a:rPr>
              <a:t> and </a:t>
            </a:r>
            <a:r>
              <a:rPr lang="en-US" b="1" dirty="0">
                <a:effectLst/>
                <a:latin typeface="Calibri (body)"/>
                <a:ea typeface="Georgia" panose="02040502050405020303" pitchFamily="18" charset="0"/>
                <a:cs typeface="Georgia" panose="02040502050405020303" pitchFamily="18" charset="0"/>
              </a:rPr>
              <a:t>New Zealand</a:t>
            </a:r>
            <a:r>
              <a:rPr lang="en-US" dirty="0">
                <a:effectLst/>
                <a:latin typeface="Calibri (body)"/>
                <a:ea typeface="Georgia" panose="02040502050405020303" pitchFamily="18" charset="0"/>
                <a:cs typeface="Georgia" panose="02040502050405020303" pitchFamily="18" charset="0"/>
              </a:rPr>
              <a:t>.</a:t>
            </a:r>
            <a:endParaRPr lang="en-AU" dirty="0">
              <a:latin typeface="Calibri (body)"/>
            </a:endParaRPr>
          </a:p>
          <a:p>
            <a:pPr marL="342900" marR="82550" lvl="0" indent="-342900">
              <a:lnSpc>
                <a:spcPct val="150000"/>
              </a:lnSpc>
              <a:spcBef>
                <a:spcPts val="1010"/>
              </a:spcBef>
              <a:spcAft>
                <a:spcPts val="0"/>
              </a:spcAft>
              <a:buFont typeface="+mj-lt"/>
              <a:buAutoNum type="arabicParenBoth"/>
            </a:pPr>
            <a:endParaRPr lang="en-AU"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063776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03505-645C-4CDE-B2AC-14D94B42346E}"/>
              </a:ext>
            </a:extLst>
          </p:cNvPr>
          <p:cNvSpPr>
            <a:spLocks noGrp="1"/>
          </p:cNvSpPr>
          <p:nvPr>
            <p:ph type="title"/>
          </p:nvPr>
        </p:nvSpPr>
        <p:spPr/>
        <p:txBody>
          <a:bodyPr>
            <a:normAutofit/>
          </a:bodyPr>
          <a:lstStyle/>
          <a:p>
            <a:r>
              <a:rPr lang="en-AU" sz="2400" b="1" dirty="0"/>
              <a:t>Data and Methods</a:t>
            </a:r>
          </a:p>
        </p:txBody>
      </p:sp>
      <p:sp>
        <p:nvSpPr>
          <p:cNvPr id="3" name="Content Placeholder 2">
            <a:extLst>
              <a:ext uri="{FF2B5EF4-FFF2-40B4-BE49-F238E27FC236}">
                <a16:creationId xmlns:a16="http://schemas.microsoft.com/office/drawing/2014/main" id="{1EF4E74B-9C3A-4164-92DA-689993858263}"/>
              </a:ext>
            </a:extLst>
          </p:cNvPr>
          <p:cNvSpPr>
            <a:spLocks noGrp="1"/>
          </p:cNvSpPr>
          <p:nvPr>
            <p:ph idx="1"/>
          </p:nvPr>
        </p:nvSpPr>
        <p:spPr>
          <a:xfrm>
            <a:off x="316356" y="1415574"/>
            <a:ext cx="11408409" cy="5325585"/>
          </a:xfrm>
        </p:spPr>
        <p:txBody>
          <a:bodyPr>
            <a:noAutofit/>
          </a:bodyPr>
          <a:lstStyle/>
          <a:p>
            <a:pPr marR="82550" algn="just">
              <a:lnSpc>
                <a:spcPct val="100000"/>
              </a:lnSpc>
              <a:spcBef>
                <a:spcPts val="1010"/>
              </a:spcBef>
              <a:buFont typeface="Wingdings" panose="05000000000000000000" pitchFamily="2" charset="2"/>
              <a:buChar char="Ø"/>
            </a:pPr>
            <a:r>
              <a:rPr lang="en-AU" dirty="0">
                <a:latin typeface="Calibri (body)"/>
                <a:ea typeface="Times New Roman" panose="02020603050405020304" pitchFamily="18" charset="0"/>
                <a:cs typeface="Times New Roman" panose="02020603050405020304" pitchFamily="18" charset="0"/>
              </a:rPr>
              <a:t>Australian SA2 ERP data (1991 – 2016), base period: 1991 – 2011,  forecast: 2012 – 2016 for 2066 areas.</a:t>
            </a:r>
          </a:p>
          <a:p>
            <a:pPr marR="82550" algn="just">
              <a:lnSpc>
                <a:spcPct val="100000"/>
              </a:lnSpc>
              <a:spcBef>
                <a:spcPts val="1010"/>
              </a:spcBef>
              <a:buFont typeface="Wingdings" panose="05000000000000000000" pitchFamily="2" charset="2"/>
              <a:buChar char="Ø"/>
            </a:pPr>
            <a:r>
              <a:rPr lang="en-AU" dirty="0">
                <a:latin typeface="Calibri (body)"/>
                <a:ea typeface="Times New Roman" panose="02020603050405020304" pitchFamily="18" charset="0"/>
                <a:cs typeface="Times New Roman" panose="02020603050405020304" pitchFamily="18" charset="0"/>
              </a:rPr>
              <a:t>New Zealand SA2 ERP data (1996 – 2020), base period: 1996 – 2015, forecast: 2016 – 2020 for 2053 areas.</a:t>
            </a:r>
          </a:p>
          <a:p>
            <a:pPr marL="0" marR="82550" indent="0" algn="just">
              <a:lnSpc>
                <a:spcPct val="100000"/>
              </a:lnSpc>
              <a:spcBef>
                <a:spcPts val="1010"/>
              </a:spcBef>
              <a:buFont typeface="Arial" panose="020B0604020202020204" pitchFamily="34" charset="0"/>
              <a:buNone/>
            </a:pPr>
            <a:endParaRPr lang="en-AU" dirty="0">
              <a:latin typeface="Calibri (body)"/>
              <a:ea typeface="Times New Roman" panose="02020603050405020304" pitchFamily="18" charset="0"/>
              <a:cs typeface="Times New Roman" panose="02020603050405020304" pitchFamily="18" charset="0"/>
            </a:endParaRPr>
          </a:p>
          <a:p>
            <a:pPr marL="0" marR="82550" indent="0" algn="just">
              <a:lnSpc>
                <a:spcPct val="100000"/>
              </a:lnSpc>
              <a:spcBef>
                <a:spcPts val="1010"/>
              </a:spcBef>
              <a:buFont typeface="Arial" panose="020B0604020202020204" pitchFamily="34" charset="0"/>
              <a:buNone/>
            </a:pPr>
            <a:r>
              <a:rPr lang="en-AU" dirty="0">
                <a:latin typeface="Calibri (body)"/>
                <a:ea typeface="Times New Roman" panose="02020603050405020304" pitchFamily="18" charset="0"/>
                <a:cs typeface="Times New Roman" panose="02020603050405020304" pitchFamily="18" charset="0"/>
              </a:rPr>
              <a:t>Performance measured separately for each dataset by the: </a:t>
            </a:r>
          </a:p>
          <a:p>
            <a:pPr marL="0" marR="82550" indent="0" algn="just">
              <a:lnSpc>
                <a:spcPct val="100000"/>
              </a:lnSpc>
              <a:spcBef>
                <a:spcPts val="1010"/>
              </a:spcBef>
              <a:buFont typeface="Arial" panose="020B0604020202020204" pitchFamily="34" charset="0"/>
              <a:buNone/>
            </a:pPr>
            <a:r>
              <a:rPr lang="en-AU" b="1" dirty="0">
                <a:latin typeface="Calibri (body)"/>
                <a:ea typeface="Times New Roman" panose="02020603050405020304" pitchFamily="18" charset="0"/>
                <a:cs typeface="Times New Roman" panose="02020603050405020304" pitchFamily="18" charset="0"/>
              </a:rPr>
              <a:t>M</a:t>
            </a:r>
            <a:r>
              <a:rPr lang="en-US" b="1" dirty="0" err="1">
                <a:latin typeface="Calibri (body)"/>
                <a:ea typeface="Times New Roman" panose="02020603050405020304" pitchFamily="18" charset="0"/>
                <a:cs typeface="Times New Roman" panose="02020603050405020304" pitchFamily="18" charset="0"/>
              </a:rPr>
              <a:t>edian</a:t>
            </a:r>
            <a:r>
              <a:rPr lang="en-US" b="1" dirty="0">
                <a:latin typeface="Calibri (body)"/>
                <a:ea typeface="Times New Roman" panose="02020603050405020304" pitchFamily="18" charset="0"/>
                <a:cs typeface="Times New Roman" panose="02020603050405020304" pitchFamily="18" charset="0"/>
              </a:rPr>
              <a:t> Absolute Percentage Error (</a:t>
            </a:r>
            <a:r>
              <a:rPr lang="en-US" b="1" dirty="0" err="1">
                <a:latin typeface="Calibri (body)"/>
                <a:ea typeface="Times New Roman" panose="02020603050405020304" pitchFamily="18" charset="0"/>
                <a:cs typeface="Times New Roman" panose="02020603050405020304" pitchFamily="18" charset="0"/>
              </a:rPr>
              <a:t>MedAPE</a:t>
            </a:r>
            <a:r>
              <a:rPr lang="en-US" b="1" dirty="0">
                <a:latin typeface="Calibri (body)"/>
                <a:ea typeface="Times New Roman" panose="02020603050405020304" pitchFamily="18" charset="0"/>
                <a:cs typeface="Times New Roman" panose="02020603050405020304" pitchFamily="18" charset="0"/>
              </a:rPr>
              <a:t>):</a:t>
            </a:r>
          </a:p>
          <a:p>
            <a:pPr marR="82550" algn="just">
              <a:lnSpc>
                <a:spcPct val="100000"/>
              </a:lnSpc>
              <a:spcBef>
                <a:spcPts val="1010"/>
              </a:spcBef>
              <a:buFont typeface="Wingdings" panose="05000000000000000000" pitchFamily="2" charset="2"/>
              <a:buChar char="Ø"/>
            </a:pPr>
            <a:r>
              <a:rPr lang="en-US" dirty="0">
                <a:latin typeface="Calibri (body)"/>
                <a:ea typeface="Times New Roman" panose="02020603050405020304" pitchFamily="18" charset="0"/>
                <a:cs typeface="Times New Roman" panose="02020603050405020304" pitchFamily="18" charset="0"/>
              </a:rPr>
              <a:t>The absolute percentage error (APE) is calculated for each area</a:t>
            </a:r>
          </a:p>
          <a:p>
            <a:pPr marR="82550" algn="just">
              <a:lnSpc>
                <a:spcPct val="100000"/>
              </a:lnSpc>
              <a:spcBef>
                <a:spcPts val="1010"/>
              </a:spcBef>
              <a:buFont typeface="Wingdings" panose="05000000000000000000" pitchFamily="2" charset="2"/>
              <a:buChar char="Ø"/>
            </a:pPr>
            <a:r>
              <a:rPr lang="en-US" dirty="0">
                <a:latin typeface="Calibri (body)"/>
                <a:ea typeface="Times New Roman" panose="02020603050405020304" pitchFamily="18" charset="0"/>
                <a:cs typeface="Times New Roman" panose="02020603050405020304" pitchFamily="18" charset="0"/>
              </a:rPr>
              <a:t>The median of the APEs is calculated across areas, separately for Australia and New Zealand</a:t>
            </a:r>
          </a:p>
          <a:p>
            <a:pPr marL="0" marR="82550" indent="0" algn="just">
              <a:lnSpc>
                <a:spcPct val="100000"/>
              </a:lnSpc>
              <a:spcBef>
                <a:spcPts val="1010"/>
              </a:spcBef>
              <a:buFont typeface="Arial" panose="020B0604020202020204" pitchFamily="34" charset="0"/>
              <a:buNone/>
            </a:pPr>
            <a:r>
              <a:rPr lang="en-US" b="1" dirty="0">
                <a:effectLst/>
                <a:latin typeface="Calibri (body)"/>
                <a:ea typeface="Georgia" panose="02040502050405020303" pitchFamily="18" charset="0"/>
                <a:cs typeface="Georgia" panose="02040502050405020303" pitchFamily="18" charset="0"/>
              </a:rPr>
              <a:t>Absolute Percentage Error Rank (APE Rank):</a:t>
            </a:r>
            <a:r>
              <a:rPr lang="en-US" dirty="0">
                <a:effectLst/>
                <a:latin typeface="Calibri (body)"/>
                <a:ea typeface="Georgia" panose="02040502050405020303" pitchFamily="18" charset="0"/>
                <a:cs typeface="Georgia" panose="02040502050405020303" pitchFamily="18" charset="0"/>
              </a:rPr>
              <a:t> </a:t>
            </a:r>
          </a:p>
          <a:p>
            <a:pPr marR="82550" algn="just">
              <a:lnSpc>
                <a:spcPct val="100000"/>
              </a:lnSpc>
              <a:spcBef>
                <a:spcPts val="1010"/>
              </a:spcBef>
              <a:buFont typeface="Wingdings" panose="05000000000000000000" pitchFamily="2" charset="2"/>
              <a:buChar char="Ø"/>
            </a:pPr>
            <a:r>
              <a:rPr lang="en-US" dirty="0">
                <a:effectLst/>
                <a:latin typeface="Calibri (body)"/>
                <a:ea typeface="Georgia" panose="02040502050405020303" pitchFamily="18" charset="0"/>
                <a:cs typeface="Georgia" panose="02040502050405020303" pitchFamily="18" charset="0"/>
              </a:rPr>
              <a:t>Forecasts for each area each are ranked by their absolute percentage error. </a:t>
            </a:r>
          </a:p>
          <a:p>
            <a:pPr marR="82550" algn="just">
              <a:lnSpc>
                <a:spcPct val="100000"/>
              </a:lnSpc>
              <a:spcBef>
                <a:spcPts val="1010"/>
              </a:spcBef>
              <a:buFont typeface="Wingdings" panose="05000000000000000000" pitchFamily="2" charset="2"/>
              <a:buChar char="Ø"/>
            </a:pPr>
            <a:r>
              <a:rPr lang="en-US" dirty="0">
                <a:effectLst/>
                <a:latin typeface="Calibri (body)"/>
                <a:ea typeface="Georgia" panose="02040502050405020303" pitchFamily="18" charset="0"/>
                <a:cs typeface="Georgia" panose="02040502050405020303" pitchFamily="18" charset="0"/>
              </a:rPr>
              <a:t>We evaluate 17 forecasts for each area (only a subset is shown here). Thus, the rankings vary from 1 to 17, where a rank of 1 indicates the top performing method. </a:t>
            </a:r>
          </a:p>
          <a:p>
            <a:pPr marR="82550" algn="just">
              <a:lnSpc>
                <a:spcPct val="100000"/>
              </a:lnSpc>
              <a:spcBef>
                <a:spcPts val="1010"/>
              </a:spcBef>
              <a:buFont typeface="Wingdings" panose="05000000000000000000" pitchFamily="2" charset="2"/>
              <a:buChar char="Ø"/>
            </a:pPr>
            <a:r>
              <a:rPr lang="en-US" dirty="0">
                <a:latin typeface="Calibri (body)"/>
                <a:ea typeface="Georgia" panose="02040502050405020303" pitchFamily="18" charset="0"/>
                <a:cs typeface="Georgia" panose="02040502050405020303" pitchFamily="18" charset="0"/>
              </a:rPr>
              <a:t>A set of </a:t>
            </a:r>
            <a:r>
              <a:rPr lang="en-US" dirty="0">
                <a:effectLst/>
                <a:latin typeface="Calibri (body)"/>
                <a:ea typeface="Georgia" panose="02040502050405020303" pitchFamily="18" charset="0"/>
                <a:cs typeface="Georgia" panose="02040502050405020303" pitchFamily="18" charset="0"/>
              </a:rPr>
              <a:t>rankings is generated for each small area by each method, which we visualize using violin plots</a:t>
            </a:r>
            <a:endParaRPr lang="en-US" dirty="0">
              <a:latin typeface="Calibri (body)"/>
              <a:ea typeface="Times New Roman" panose="02020603050405020304" pitchFamily="18" charset="0"/>
              <a:cs typeface="Times New Roman" panose="02020603050405020304" pitchFamily="18" charset="0"/>
            </a:endParaRPr>
          </a:p>
          <a:p>
            <a:pPr marR="82550" lvl="0">
              <a:lnSpc>
                <a:spcPct val="150000"/>
              </a:lnSpc>
              <a:spcBef>
                <a:spcPts val="1010"/>
              </a:spcBef>
              <a:spcAft>
                <a:spcPts val="0"/>
              </a:spcAft>
            </a:pPr>
            <a:endParaRPr lang="en-AU"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6222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63E7457-EA05-448E-9150-0EF091F29933}"/>
              </a:ext>
            </a:extLst>
          </p:cNvPr>
          <p:cNvSpPr>
            <a:spLocks noGrp="1"/>
          </p:cNvSpPr>
          <p:nvPr>
            <p:ph type="title"/>
          </p:nvPr>
        </p:nvSpPr>
        <p:spPr>
          <a:xfrm>
            <a:off x="1222625" y="1"/>
            <a:ext cx="9727718" cy="1171254"/>
          </a:xfrm>
        </p:spPr>
        <p:txBody>
          <a:bodyPr>
            <a:normAutofit/>
          </a:bodyPr>
          <a:lstStyle/>
          <a:p>
            <a:r>
              <a:rPr lang="en-AU" sz="2400" b="1" dirty="0"/>
              <a:t>Individual Methods</a:t>
            </a:r>
          </a:p>
        </p:txBody>
      </p:sp>
      <p:sp>
        <p:nvSpPr>
          <p:cNvPr id="2" name="Content Placeholder 2">
            <a:extLst>
              <a:ext uri="{FF2B5EF4-FFF2-40B4-BE49-F238E27FC236}">
                <a16:creationId xmlns:a16="http://schemas.microsoft.com/office/drawing/2014/main" id="{90487608-4F03-E1E9-AF2D-5C6BAFA80274}"/>
              </a:ext>
            </a:extLst>
          </p:cNvPr>
          <p:cNvSpPr txBox="1">
            <a:spLocks/>
          </p:cNvSpPr>
          <p:nvPr/>
        </p:nvSpPr>
        <p:spPr>
          <a:xfrm>
            <a:off x="1212160" y="1259747"/>
            <a:ext cx="8521775" cy="539558"/>
          </a:xfrm>
          <a:prstGeom prst="rect">
            <a:avLst/>
          </a:prstGeom>
          <a:noFill/>
          <a:ln>
            <a:noFill/>
          </a:ln>
        </p:spPr>
        <p:txBody>
          <a:bodyPr vert="horz" lIns="91440" tIns="45720" rIns="91440" bIns="45720" rtlCol="0">
            <a:noAutofit/>
          </a:bodyPr>
          <a:lstStyle>
            <a:lvl1pPr marL="1009178" indent="-1009178" algn="l" defTabSz="4036710" rtl="0" eaLnBrk="1" latinLnBrk="0" hangingPunct="1">
              <a:lnSpc>
                <a:spcPct val="90000"/>
              </a:lnSpc>
              <a:spcBef>
                <a:spcPts val="4415"/>
              </a:spcBef>
              <a:buFont typeface="Arial" panose="020B0604020202020204" pitchFamily="34" charset="0"/>
              <a:buChar char="•"/>
              <a:defRPr sz="12361" kern="1200">
                <a:solidFill>
                  <a:schemeClr val="tx1"/>
                </a:solidFill>
                <a:latin typeface="+mn-lt"/>
                <a:ea typeface="+mn-ea"/>
                <a:cs typeface="+mn-cs"/>
              </a:defRPr>
            </a:lvl1pPr>
            <a:lvl2pPr marL="3027533" indent="-1009178" algn="l" defTabSz="4036710" rtl="0" eaLnBrk="1" latinLnBrk="0" hangingPunct="1">
              <a:lnSpc>
                <a:spcPct val="90000"/>
              </a:lnSpc>
              <a:spcBef>
                <a:spcPts val="2207"/>
              </a:spcBef>
              <a:buFont typeface="Arial" panose="020B0604020202020204" pitchFamily="34" charset="0"/>
              <a:buChar char="•"/>
              <a:defRPr sz="10595" kern="1200">
                <a:solidFill>
                  <a:schemeClr val="tx1"/>
                </a:solidFill>
                <a:latin typeface="+mn-lt"/>
                <a:ea typeface="+mn-ea"/>
                <a:cs typeface="+mn-cs"/>
              </a:defRPr>
            </a:lvl2pPr>
            <a:lvl3pPr marL="5045888" indent="-1009178" algn="l" defTabSz="4036710" rtl="0" eaLnBrk="1" latinLnBrk="0" hangingPunct="1">
              <a:lnSpc>
                <a:spcPct val="90000"/>
              </a:lnSpc>
              <a:spcBef>
                <a:spcPts val="2207"/>
              </a:spcBef>
              <a:buFont typeface="Arial" panose="020B0604020202020204" pitchFamily="34" charset="0"/>
              <a:buChar char="•"/>
              <a:defRPr sz="8829" kern="1200">
                <a:solidFill>
                  <a:schemeClr val="tx1"/>
                </a:solidFill>
                <a:latin typeface="+mn-lt"/>
                <a:ea typeface="+mn-ea"/>
                <a:cs typeface="+mn-cs"/>
              </a:defRPr>
            </a:lvl3pPr>
            <a:lvl4pPr marL="706424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4pPr>
            <a:lvl5pPr marL="908259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5pPr>
            <a:lvl6pPr marL="1110095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6pPr>
            <a:lvl7pPr marL="1311930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7pPr>
            <a:lvl8pPr marL="1513766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8pPr>
            <a:lvl9pPr marL="17156019"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9pPr>
          </a:lstStyle>
          <a:p>
            <a:pPr marL="0" marR="82550" indent="0">
              <a:lnSpc>
                <a:spcPct val="100000"/>
              </a:lnSpc>
              <a:spcBef>
                <a:spcPts val="1010"/>
              </a:spcBef>
              <a:buFont typeface="Arial" panose="020B0604020202020204" pitchFamily="34" charset="0"/>
              <a:buNone/>
            </a:pPr>
            <a:r>
              <a:rPr lang="en-AU" sz="2000" dirty="0">
                <a:latin typeface="Calibri (body)"/>
                <a:ea typeface="Times New Roman" panose="02020603050405020304" pitchFamily="18" charset="0"/>
                <a:cs typeface="Times New Roman" panose="02020603050405020304" pitchFamily="18" charset="0"/>
              </a:rPr>
              <a:t>5 Year forecasts of total population were created using </a:t>
            </a:r>
            <a:r>
              <a:rPr lang="en-AU" sz="2000" b="1" dirty="0">
                <a:latin typeface="Calibri (body)"/>
                <a:ea typeface="Times New Roman" panose="02020603050405020304" pitchFamily="18" charset="0"/>
                <a:cs typeface="Times New Roman" panose="02020603050405020304" pitchFamily="18" charset="0"/>
              </a:rPr>
              <a:t>6 Individual Models</a:t>
            </a:r>
          </a:p>
        </p:txBody>
      </p:sp>
      <p:graphicFrame>
        <p:nvGraphicFramePr>
          <p:cNvPr id="3" name="Table 4">
            <a:extLst>
              <a:ext uri="{FF2B5EF4-FFF2-40B4-BE49-F238E27FC236}">
                <a16:creationId xmlns:a16="http://schemas.microsoft.com/office/drawing/2014/main" id="{4B416A00-7932-53BA-3CF3-215FBFEFAAB4}"/>
              </a:ext>
            </a:extLst>
          </p:cNvPr>
          <p:cNvGraphicFramePr>
            <a:graphicFrameLocks noGrp="1"/>
          </p:cNvGraphicFramePr>
          <p:nvPr>
            <p:extLst>
              <p:ext uri="{D42A27DB-BD31-4B8C-83A1-F6EECF244321}">
                <p14:modId xmlns:p14="http://schemas.microsoft.com/office/powerpoint/2010/main" val="1919339528"/>
              </p:ext>
            </p:extLst>
          </p:nvPr>
        </p:nvGraphicFramePr>
        <p:xfrm>
          <a:off x="349913" y="1651820"/>
          <a:ext cx="11473141" cy="4587679"/>
        </p:xfrm>
        <a:graphic>
          <a:graphicData uri="http://schemas.openxmlformats.org/drawingml/2006/table">
            <a:tbl>
              <a:tblPr firstRow="1" bandRow="1">
                <a:tableStyleId>{5C22544A-7EE6-4342-B048-85BDC9FD1C3A}</a:tableStyleId>
              </a:tblPr>
              <a:tblGrid>
                <a:gridCol w="4169926">
                  <a:extLst>
                    <a:ext uri="{9D8B030D-6E8A-4147-A177-3AD203B41FA5}">
                      <a16:colId xmlns:a16="http://schemas.microsoft.com/office/drawing/2014/main" val="1796621009"/>
                    </a:ext>
                  </a:extLst>
                </a:gridCol>
                <a:gridCol w="7303215">
                  <a:extLst>
                    <a:ext uri="{9D8B030D-6E8A-4147-A177-3AD203B41FA5}">
                      <a16:colId xmlns:a16="http://schemas.microsoft.com/office/drawing/2014/main" val="3477386698"/>
                    </a:ext>
                  </a:extLst>
                </a:gridCol>
              </a:tblGrid>
              <a:tr h="409352">
                <a:tc>
                  <a:txBody>
                    <a:bodyPr/>
                    <a:lstStyle>
                      <a:lvl1pPr marL="0" algn="l" defTabSz="4036710" rtl="0" eaLnBrk="1" latinLnBrk="0" hangingPunct="1">
                        <a:defRPr sz="7946" b="1" kern="1200">
                          <a:solidFill>
                            <a:schemeClr val="lt1"/>
                          </a:solidFill>
                          <a:latin typeface="Calibri"/>
                        </a:defRPr>
                      </a:lvl1pPr>
                      <a:lvl2pPr marL="2018355" algn="l" defTabSz="4036710" rtl="0" eaLnBrk="1" latinLnBrk="0" hangingPunct="1">
                        <a:defRPr sz="7946" b="1" kern="1200">
                          <a:solidFill>
                            <a:schemeClr val="lt1"/>
                          </a:solidFill>
                          <a:latin typeface="Calibri"/>
                        </a:defRPr>
                      </a:lvl2pPr>
                      <a:lvl3pPr marL="4036710" algn="l" defTabSz="4036710" rtl="0" eaLnBrk="1" latinLnBrk="0" hangingPunct="1">
                        <a:defRPr sz="7946" b="1" kern="1200">
                          <a:solidFill>
                            <a:schemeClr val="lt1"/>
                          </a:solidFill>
                          <a:latin typeface="Calibri"/>
                        </a:defRPr>
                      </a:lvl3pPr>
                      <a:lvl4pPr marL="6055065" algn="l" defTabSz="4036710" rtl="0" eaLnBrk="1" latinLnBrk="0" hangingPunct="1">
                        <a:defRPr sz="7946" b="1" kern="1200">
                          <a:solidFill>
                            <a:schemeClr val="lt1"/>
                          </a:solidFill>
                          <a:latin typeface="Calibri"/>
                        </a:defRPr>
                      </a:lvl4pPr>
                      <a:lvl5pPr marL="8073420" algn="l" defTabSz="4036710" rtl="0" eaLnBrk="1" latinLnBrk="0" hangingPunct="1">
                        <a:defRPr sz="7946" b="1" kern="1200">
                          <a:solidFill>
                            <a:schemeClr val="lt1"/>
                          </a:solidFill>
                          <a:latin typeface="Calibri"/>
                        </a:defRPr>
                      </a:lvl5pPr>
                      <a:lvl6pPr marL="10091776" algn="l" defTabSz="4036710" rtl="0" eaLnBrk="1" latinLnBrk="0" hangingPunct="1">
                        <a:defRPr sz="7946" b="1" kern="1200">
                          <a:solidFill>
                            <a:schemeClr val="lt1"/>
                          </a:solidFill>
                          <a:latin typeface="Calibri"/>
                        </a:defRPr>
                      </a:lvl6pPr>
                      <a:lvl7pPr marL="12110131" algn="l" defTabSz="4036710" rtl="0" eaLnBrk="1" latinLnBrk="0" hangingPunct="1">
                        <a:defRPr sz="7946" b="1" kern="1200">
                          <a:solidFill>
                            <a:schemeClr val="lt1"/>
                          </a:solidFill>
                          <a:latin typeface="Calibri"/>
                        </a:defRPr>
                      </a:lvl7pPr>
                      <a:lvl8pPr marL="14128486" algn="l" defTabSz="4036710" rtl="0" eaLnBrk="1" latinLnBrk="0" hangingPunct="1">
                        <a:defRPr sz="7946" b="1" kern="1200">
                          <a:solidFill>
                            <a:schemeClr val="lt1"/>
                          </a:solidFill>
                          <a:latin typeface="Calibri"/>
                        </a:defRPr>
                      </a:lvl8pPr>
                      <a:lvl9pPr marL="16146841" algn="l" defTabSz="4036710" rtl="0" eaLnBrk="1" latinLnBrk="0" hangingPunct="1">
                        <a:defRPr sz="7946" b="1" kern="1200">
                          <a:solidFill>
                            <a:schemeClr val="lt1"/>
                          </a:solidFill>
                          <a:latin typeface="Calibri"/>
                        </a:defRPr>
                      </a:lvl9pPr>
                    </a:lstStyle>
                    <a:p>
                      <a:r>
                        <a:rPr lang="en-AU" sz="2000" dirty="0"/>
                        <a:t>Method</a:t>
                      </a:r>
                    </a:p>
                  </a:txBody>
                  <a:tcPr/>
                </a:tc>
                <a:tc>
                  <a:txBody>
                    <a:bodyPr/>
                    <a:lstStyle>
                      <a:lvl1pPr marL="0" algn="l" defTabSz="4036710" rtl="0" eaLnBrk="1" latinLnBrk="0" hangingPunct="1">
                        <a:defRPr sz="7946" b="1" kern="1200">
                          <a:solidFill>
                            <a:schemeClr val="lt1"/>
                          </a:solidFill>
                          <a:latin typeface="Calibri"/>
                        </a:defRPr>
                      </a:lvl1pPr>
                      <a:lvl2pPr marL="2018355" algn="l" defTabSz="4036710" rtl="0" eaLnBrk="1" latinLnBrk="0" hangingPunct="1">
                        <a:defRPr sz="7946" b="1" kern="1200">
                          <a:solidFill>
                            <a:schemeClr val="lt1"/>
                          </a:solidFill>
                          <a:latin typeface="Calibri"/>
                        </a:defRPr>
                      </a:lvl2pPr>
                      <a:lvl3pPr marL="4036710" algn="l" defTabSz="4036710" rtl="0" eaLnBrk="1" latinLnBrk="0" hangingPunct="1">
                        <a:defRPr sz="7946" b="1" kern="1200">
                          <a:solidFill>
                            <a:schemeClr val="lt1"/>
                          </a:solidFill>
                          <a:latin typeface="Calibri"/>
                        </a:defRPr>
                      </a:lvl3pPr>
                      <a:lvl4pPr marL="6055065" algn="l" defTabSz="4036710" rtl="0" eaLnBrk="1" latinLnBrk="0" hangingPunct="1">
                        <a:defRPr sz="7946" b="1" kern="1200">
                          <a:solidFill>
                            <a:schemeClr val="lt1"/>
                          </a:solidFill>
                          <a:latin typeface="Calibri"/>
                        </a:defRPr>
                      </a:lvl4pPr>
                      <a:lvl5pPr marL="8073420" algn="l" defTabSz="4036710" rtl="0" eaLnBrk="1" latinLnBrk="0" hangingPunct="1">
                        <a:defRPr sz="7946" b="1" kern="1200">
                          <a:solidFill>
                            <a:schemeClr val="lt1"/>
                          </a:solidFill>
                          <a:latin typeface="Calibri"/>
                        </a:defRPr>
                      </a:lvl5pPr>
                      <a:lvl6pPr marL="10091776" algn="l" defTabSz="4036710" rtl="0" eaLnBrk="1" latinLnBrk="0" hangingPunct="1">
                        <a:defRPr sz="7946" b="1" kern="1200">
                          <a:solidFill>
                            <a:schemeClr val="lt1"/>
                          </a:solidFill>
                          <a:latin typeface="Calibri"/>
                        </a:defRPr>
                      </a:lvl6pPr>
                      <a:lvl7pPr marL="12110131" algn="l" defTabSz="4036710" rtl="0" eaLnBrk="1" latinLnBrk="0" hangingPunct="1">
                        <a:defRPr sz="7946" b="1" kern="1200">
                          <a:solidFill>
                            <a:schemeClr val="lt1"/>
                          </a:solidFill>
                          <a:latin typeface="Calibri"/>
                        </a:defRPr>
                      </a:lvl7pPr>
                      <a:lvl8pPr marL="14128486" algn="l" defTabSz="4036710" rtl="0" eaLnBrk="1" latinLnBrk="0" hangingPunct="1">
                        <a:defRPr sz="7946" b="1" kern="1200">
                          <a:solidFill>
                            <a:schemeClr val="lt1"/>
                          </a:solidFill>
                          <a:latin typeface="Calibri"/>
                        </a:defRPr>
                      </a:lvl8pPr>
                      <a:lvl9pPr marL="16146841" algn="l" defTabSz="4036710" rtl="0" eaLnBrk="1" latinLnBrk="0" hangingPunct="1">
                        <a:defRPr sz="7946" b="1" kern="1200">
                          <a:solidFill>
                            <a:schemeClr val="lt1"/>
                          </a:solidFill>
                          <a:latin typeface="Calibri"/>
                        </a:defRPr>
                      </a:lvl9pPr>
                    </a:lstStyle>
                    <a:p>
                      <a:r>
                        <a:rPr lang="en-AU" sz="2000" dirty="0"/>
                        <a:t>Description</a:t>
                      </a:r>
                    </a:p>
                  </a:txBody>
                  <a:tcPr/>
                </a:tc>
                <a:extLst>
                  <a:ext uri="{0D108BD9-81ED-4DB2-BD59-A6C34878D82A}">
                    <a16:rowId xmlns:a16="http://schemas.microsoft.com/office/drawing/2014/main" val="2265793195"/>
                  </a:ext>
                </a:extLst>
              </a:tr>
              <a:tr h="736835">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effectLst/>
                        </a:rPr>
                        <a:t>Constant Share of Population (CSP)</a:t>
                      </a:r>
                      <a:endParaRPr lang="en-AU" sz="2000" dirty="0">
                        <a:effectLst/>
                        <a:latin typeface="Times New Roman" panose="02020603050405020304" pitchFamily="18" charset="0"/>
                        <a:ea typeface="Times New Roman" panose="02020603050405020304" pitchFamily="18" charset="0"/>
                      </a:endParaRPr>
                    </a:p>
                  </a:txBody>
                  <a:tcPr/>
                </a:tc>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285750" indent="-285750">
                        <a:buFont typeface="Arial" panose="020B0604020202020204" pitchFamily="34" charset="0"/>
                        <a:buChar char="•"/>
                      </a:pPr>
                      <a:r>
                        <a:rPr lang="en-US" sz="2000" dirty="0"/>
                        <a:t>Assume a small area’s share of the national population stays constant and project as share of national forecast</a:t>
                      </a:r>
                    </a:p>
                  </a:txBody>
                  <a:tcPr/>
                </a:tc>
                <a:extLst>
                  <a:ext uri="{0D108BD9-81ED-4DB2-BD59-A6C34878D82A}">
                    <a16:rowId xmlns:a16="http://schemas.microsoft.com/office/drawing/2014/main" val="942325719"/>
                  </a:ext>
                </a:extLst>
              </a:tr>
              <a:tr h="592846">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effectLst/>
                        </a:rPr>
                        <a:t>Linear/Exponential (LIN/EXP)</a:t>
                      </a:r>
                      <a:endParaRPr lang="en-AU" sz="2000" dirty="0">
                        <a:effectLst/>
                        <a:latin typeface="Times New Roman" panose="02020603050405020304" pitchFamily="18" charset="0"/>
                        <a:ea typeface="Times New Roman" panose="02020603050405020304" pitchFamily="18" charset="0"/>
                      </a:endParaRPr>
                    </a:p>
                  </a:txBody>
                  <a:tcPr/>
                </a:tc>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285750" indent="-285750">
                        <a:buFont typeface="Arial" panose="020B0604020202020204" pitchFamily="34" charset="0"/>
                        <a:buChar char="•"/>
                      </a:pPr>
                      <a:r>
                        <a:rPr lang="en-US" sz="2000" dirty="0"/>
                        <a:t>Linear Model if population growth +</a:t>
                      </a:r>
                      <a:r>
                        <a:rPr lang="en-US" sz="2000" dirty="0" err="1"/>
                        <a:t>ve</a:t>
                      </a:r>
                      <a:r>
                        <a:rPr lang="en-US" sz="2000" dirty="0"/>
                        <a:t>. Exponential method if growth –</a:t>
                      </a:r>
                      <a:r>
                        <a:rPr lang="en-US" sz="2000" dirty="0" err="1"/>
                        <a:t>ve</a:t>
                      </a:r>
                      <a:r>
                        <a:rPr lang="en-US" sz="2000" dirty="0"/>
                        <a:t>.</a:t>
                      </a:r>
                    </a:p>
                  </a:txBody>
                  <a:tcPr/>
                </a:tc>
                <a:extLst>
                  <a:ext uri="{0D108BD9-81ED-4DB2-BD59-A6C34878D82A}">
                    <a16:rowId xmlns:a16="http://schemas.microsoft.com/office/drawing/2014/main" val="3603486708"/>
                  </a:ext>
                </a:extLst>
              </a:tr>
              <a:tr h="601537">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t>Variable Share of Growth (VSG)</a:t>
                      </a:r>
                      <a:endParaRPr lang="en-AU" sz="2000" dirty="0">
                        <a:latin typeface="Times New Roman" panose="02020603050405020304" pitchFamily="18" charset="0"/>
                        <a:ea typeface="Times New Roman" panose="02020603050405020304" pitchFamily="18" charset="0"/>
                      </a:endParaRPr>
                    </a:p>
                  </a:txBody>
                  <a:tcPr/>
                </a:tc>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285750" indent="-285750">
                        <a:buFont typeface="Arial" panose="020B0604020202020204" pitchFamily="34" charset="0"/>
                        <a:buChar char="•"/>
                      </a:pPr>
                      <a:r>
                        <a:rPr lang="en-AU" sz="2000" dirty="0"/>
                        <a:t>LIN/EXP forecast is adjusted so that they sum to national growth</a:t>
                      </a:r>
                    </a:p>
                  </a:txBody>
                  <a:tcPr/>
                </a:tc>
                <a:extLst>
                  <a:ext uri="{0D108BD9-81ED-4DB2-BD59-A6C34878D82A}">
                    <a16:rowId xmlns:a16="http://schemas.microsoft.com/office/drawing/2014/main" val="4107073820"/>
                  </a:ext>
                </a:extLst>
              </a:tr>
              <a:tr h="736835">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t>Modified Exponential (MEX)</a:t>
                      </a:r>
                      <a:endParaRPr lang="en-AU" sz="2000" dirty="0">
                        <a:latin typeface="Times New Roman" panose="02020603050405020304" pitchFamily="18" charset="0"/>
                        <a:ea typeface="Times New Roman" panose="02020603050405020304" pitchFamily="18" charset="0"/>
                      </a:endParaRPr>
                    </a:p>
                  </a:txBody>
                  <a:tcPr/>
                </a:tc>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285750" indent="-285750">
                        <a:buFont typeface="Arial" panose="020B0604020202020204" pitchFamily="34" charset="0"/>
                        <a:buChar char="•"/>
                      </a:pPr>
                      <a:r>
                        <a:rPr lang="en-AU" sz="2000" dirty="0"/>
                        <a:t>Exponential forecast, modified to prevent runaway growth or improbably low forecasts.</a:t>
                      </a:r>
                    </a:p>
                  </a:txBody>
                  <a:tcPr/>
                </a:tc>
                <a:extLst>
                  <a:ext uri="{0D108BD9-81ED-4DB2-BD59-A6C34878D82A}">
                    <a16:rowId xmlns:a16="http://schemas.microsoft.com/office/drawing/2014/main" val="548760251"/>
                  </a:ext>
                </a:extLst>
              </a:tr>
              <a:tr h="518042">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t>Theta</a:t>
                      </a:r>
                    </a:p>
                  </a:txBody>
                  <a:tcPr/>
                </a:tc>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285750" indent="-285750">
                        <a:buFont typeface="Arial" panose="020B0604020202020204" pitchFamily="34" charset="0"/>
                        <a:buChar char="•"/>
                      </a:pPr>
                      <a:r>
                        <a:rPr lang="en-AU" sz="2000" dirty="0"/>
                        <a:t>A special case of the </a:t>
                      </a:r>
                      <a:r>
                        <a:rPr lang="en-US" sz="2000" kern="1200" dirty="0">
                          <a:solidFill>
                            <a:schemeClr val="dk1"/>
                          </a:solidFill>
                          <a:effectLst/>
                        </a:rPr>
                        <a:t>simple exponential smoothing with drift method</a:t>
                      </a:r>
                      <a:endParaRPr lang="en-AU" sz="2000" dirty="0"/>
                    </a:p>
                  </a:txBody>
                  <a:tcPr/>
                </a:tc>
                <a:extLst>
                  <a:ext uri="{0D108BD9-81ED-4DB2-BD59-A6C34878D82A}">
                    <a16:rowId xmlns:a16="http://schemas.microsoft.com/office/drawing/2014/main" val="2327783675"/>
                  </a:ext>
                </a:extLst>
              </a:tr>
              <a:tr h="592846">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effectLst/>
                        </a:rPr>
                        <a:t>Light Gradient Boosting Model (LGBM) </a:t>
                      </a:r>
                      <a:endParaRPr lang="en-AU" sz="2000" dirty="0"/>
                    </a:p>
                  </a:txBody>
                  <a:tcPr/>
                </a:tc>
                <a:tc>
                  <a:txBody>
                    <a:bodyPr/>
                    <a:lstStyle>
                      <a:lvl1pPr marL="0" algn="l" defTabSz="4036710" rtl="0" eaLnBrk="1" latinLnBrk="0" hangingPunct="1">
                        <a:defRPr sz="7946" kern="1200">
                          <a:solidFill>
                            <a:schemeClr val="dk1"/>
                          </a:solidFill>
                          <a:latin typeface="Calibri"/>
                        </a:defRPr>
                      </a:lvl1pPr>
                      <a:lvl2pPr marL="2018355" algn="l" defTabSz="4036710" rtl="0" eaLnBrk="1" latinLnBrk="0" hangingPunct="1">
                        <a:defRPr sz="7946" kern="1200">
                          <a:solidFill>
                            <a:schemeClr val="dk1"/>
                          </a:solidFill>
                          <a:latin typeface="Calibri"/>
                        </a:defRPr>
                      </a:lvl2pPr>
                      <a:lvl3pPr marL="4036710" algn="l" defTabSz="4036710" rtl="0" eaLnBrk="1" latinLnBrk="0" hangingPunct="1">
                        <a:defRPr sz="7946" kern="1200">
                          <a:solidFill>
                            <a:schemeClr val="dk1"/>
                          </a:solidFill>
                          <a:latin typeface="Calibri"/>
                        </a:defRPr>
                      </a:lvl3pPr>
                      <a:lvl4pPr marL="6055065" algn="l" defTabSz="4036710" rtl="0" eaLnBrk="1" latinLnBrk="0" hangingPunct="1">
                        <a:defRPr sz="7946" kern="1200">
                          <a:solidFill>
                            <a:schemeClr val="dk1"/>
                          </a:solidFill>
                          <a:latin typeface="Calibri"/>
                        </a:defRPr>
                      </a:lvl4pPr>
                      <a:lvl5pPr marL="8073420" algn="l" defTabSz="4036710" rtl="0" eaLnBrk="1" latinLnBrk="0" hangingPunct="1">
                        <a:defRPr sz="7946" kern="1200">
                          <a:solidFill>
                            <a:schemeClr val="dk1"/>
                          </a:solidFill>
                          <a:latin typeface="Calibri"/>
                        </a:defRPr>
                      </a:lvl5pPr>
                      <a:lvl6pPr marL="10091776" algn="l" defTabSz="4036710" rtl="0" eaLnBrk="1" latinLnBrk="0" hangingPunct="1">
                        <a:defRPr sz="7946" kern="1200">
                          <a:solidFill>
                            <a:schemeClr val="dk1"/>
                          </a:solidFill>
                          <a:latin typeface="Calibri"/>
                        </a:defRPr>
                      </a:lvl6pPr>
                      <a:lvl7pPr marL="12110131" algn="l" defTabSz="4036710" rtl="0" eaLnBrk="1" latinLnBrk="0" hangingPunct="1">
                        <a:defRPr sz="7946" kern="1200">
                          <a:solidFill>
                            <a:schemeClr val="dk1"/>
                          </a:solidFill>
                          <a:latin typeface="Calibri"/>
                        </a:defRPr>
                      </a:lvl7pPr>
                      <a:lvl8pPr marL="14128486" algn="l" defTabSz="4036710" rtl="0" eaLnBrk="1" latinLnBrk="0" hangingPunct="1">
                        <a:defRPr sz="7946" kern="1200">
                          <a:solidFill>
                            <a:schemeClr val="dk1"/>
                          </a:solidFill>
                          <a:latin typeface="Calibri"/>
                        </a:defRPr>
                      </a:lvl8pPr>
                      <a:lvl9pPr marL="16146841" algn="l" defTabSz="4036710" rtl="0" eaLnBrk="1" latinLnBrk="0" hangingPunct="1">
                        <a:defRPr sz="7946" kern="1200">
                          <a:solidFill>
                            <a:schemeClr val="dk1"/>
                          </a:solidFill>
                          <a:latin typeface="Calibri"/>
                        </a:defRPr>
                      </a:lvl9pPr>
                    </a:lstStyle>
                    <a:p>
                      <a:pPr marL="285750" indent="-285750">
                        <a:buFont typeface="Arial" panose="020B0604020202020204" pitchFamily="34" charset="0"/>
                        <a:buChar char="•"/>
                      </a:pPr>
                      <a:r>
                        <a:rPr lang="en-AU" sz="2000" dirty="0"/>
                        <a:t>A global machine learning model, data from all areas is used to build the model</a:t>
                      </a:r>
                    </a:p>
                  </a:txBody>
                  <a:tcPr/>
                </a:tc>
                <a:extLst>
                  <a:ext uri="{0D108BD9-81ED-4DB2-BD59-A6C34878D82A}">
                    <a16:rowId xmlns:a16="http://schemas.microsoft.com/office/drawing/2014/main" val="3708866473"/>
                  </a:ext>
                </a:extLst>
              </a:tr>
            </a:tbl>
          </a:graphicData>
        </a:graphic>
      </p:graphicFrame>
    </p:spTree>
    <p:extLst>
      <p:ext uri="{BB962C8B-B14F-4D97-AF65-F5344CB8AC3E}">
        <p14:creationId xmlns:p14="http://schemas.microsoft.com/office/powerpoint/2010/main" val="3053684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63E7457-EA05-448E-9150-0EF091F29933}"/>
              </a:ext>
            </a:extLst>
          </p:cNvPr>
          <p:cNvSpPr>
            <a:spLocks noGrp="1"/>
          </p:cNvSpPr>
          <p:nvPr>
            <p:ph type="title"/>
          </p:nvPr>
        </p:nvSpPr>
        <p:spPr>
          <a:xfrm>
            <a:off x="1195030" y="-164386"/>
            <a:ext cx="10515600" cy="1325563"/>
          </a:xfrm>
        </p:spPr>
        <p:txBody>
          <a:bodyPr>
            <a:normAutofit/>
          </a:bodyPr>
          <a:lstStyle/>
          <a:p>
            <a:r>
              <a:rPr lang="en-AU" sz="2400" b="1" dirty="0"/>
              <a:t>Ensembles</a:t>
            </a:r>
          </a:p>
        </p:txBody>
      </p:sp>
      <p:sp>
        <p:nvSpPr>
          <p:cNvPr id="2" name="Content Placeholder 2">
            <a:extLst>
              <a:ext uri="{FF2B5EF4-FFF2-40B4-BE49-F238E27FC236}">
                <a16:creationId xmlns:a16="http://schemas.microsoft.com/office/drawing/2014/main" id="{5695BAC9-2E54-4423-A6CA-DCA831EF14F3}"/>
              </a:ext>
            </a:extLst>
          </p:cNvPr>
          <p:cNvSpPr txBox="1">
            <a:spLocks/>
          </p:cNvSpPr>
          <p:nvPr/>
        </p:nvSpPr>
        <p:spPr>
          <a:xfrm>
            <a:off x="768126" y="1375769"/>
            <a:ext cx="8788829" cy="608629"/>
          </a:xfrm>
          <a:prstGeom prst="rect">
            <a:avLst/>
          </a:prstGeom>
          <a:noFill/>
          <a:ln>
            <a:noFill/>
          </a:ln>
        </p:spPr>
        <p:txBody>
          <a:bodyPr vert="horz" lIns="91440" tIns="45720" rIns="91440" bIns="45720" rtlCol="0">
            <a:noAutofit/>
          </a:bodyPr>
          <a:lstStyle>
            <a:lvl1pPr marL="1009178" indent="-1009178" algn="l" defTabSz="4036710" rtl="0" eaLnBrk="1" latinLnBrk="0" hangingPunct="1">
              <a:lnSpc>
                <a:spcPct val="90000"/>
              </a:lnSpc>
              <a:spcBef>
                <a:spcPts val="4415"/>
              </a:spcBef>
              <a:buFont typeface="Arial" panose="020B0604020202020204" pitchFamily="34" charset="0"/>
              <a:buChar char="•"/>
              <a:defRPr sz="12361" kern="1200">
                <a:solidFill>
                  <a:schemeClr val="tx1"/>
                </a:solidFill>
                <a:latin typeface="+mn-lt"/>
                <a:ea typeface="+mn-ea"/>
                <a:cs typeface="+mn-cs"/>
              </a:defRPr>
            </a:lvl1pPr>
            <a:lvl2pPr marL="3027533" indent="-1009178" algn="l" defTabSz="4036710" rtl="0" eaLnBrk="1" latinLnBrk="0" hangingPunct="1">
              <a:lnSpc>
                <a:spcPct val="90000"/>
              </a:lnSpc>
              <a:spcBef>
                <a:spcPts val="2207"/>
              </a:spcBef>
              <a:buFont typeface="Arial" panose="020B0604020202020204" pitchFamily="34" charset="0"/>
              <a:buChar char="•"/>
              <a:defRPr sz="10595" kern="1200">
                <a:solidFill>
                  <a:schemeClr val="tx1"/>
                </a:solidFill>
                <a:latin typeface="+mn-lt"/>
                <a:ea typeface="+mn-ea"/>
                <a:cs typeface="+mn-cs"/>
              </a:defRPr>
            </a:lvl2pPr>
            <a:lvl3pPr marL="5045888" indent="-1009178" algn="l" defTabSz="4036710" rtl="0" eaLnBrk="1" latinLnBrk="0" hangingPunct="1">
              <a:lnSpc>
                <a:spcPct val="90000"/>
              </a:lnSpc>
              <a:spcBef>
                <a:spcPts val="2207"/>
              </a:spcBef>
              <a:buFont typeface="Arial" panose="020B0604020202020204" pitchFamily="34" charset="0"/>
              <a:buChar char="•"/>
              <a:defRPr sz="8829" kern="1200">
                <a:solidFill>
                  <a:schemeClr val="tx1"/>
                </a:solidFill>
                <a:latin typeface="+mn-lt"/>
                <a:ea typeface="+mn-ea"/>
                <a:cs typeface="+mn-cs"/>
              </a:defRPr>
            </a:lvl3pPr>
            <a:lvl4pPr marL="706424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4pPr>
            <a:lvl5pPr marL="908259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5pPr>
            <a:lvl6pPr marL="1110095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6pPr>
            <a:lvl7pPr marL="1311930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7pPr>
            <a:lvl8pPr marL="1513766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8pPr>
            <a:lvl9pPr marL="17156019"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9pPr>
          </a:lstStyle>
          <a:p>
            <a:pPr marL="0" marR="82550" indent="0">
              <a:lnSpc>
                <a:spcPct val="100000"/>
              </a:lnSpc>
              <a:spcBef>
                <a:spcPts val="1010"/>
              </a:spcBef>
              <a:buFont typeface="Arial" panose="020B0604020202020204" pitchFamily="34" charset="0"/>
              <a:buNone/>
            </a:pPr>
            <a:r>
              <a:rPr lang="en-AU" sz="2000" dirty="0">
                <a:latin typeface="Calibri (body)"/>
                <a:ea typeface="Times New Roman" panose="02020603050405020304" pitchFamily="18" charset="0"/>
                <a:cs typeface="Times New Roman" panose="02020603050405020304" pitchFamily="18" charset="0"/>
              </a:rPr>
              <a:t>We created Ensemble Models, using </a:t>
            </a:r>
            <a:r>
              <a:rPr lang="en-AU" sz="2000" b="1" dirty="0">
                <a:latin typeface="Calibri (body)"/>
                <a:ea typeface="Times New Roman" panose="02020603050405020304" pitchFamily="18" charset="0"/>
                <a:cs typeface="Times New Roman" panose="02020603050405020304" pitchFamily="18" charset="0"/>
              </a:rPr>
              <a:t>3 distinct model groups</a:t>
            </a:r>
          </a:p>
        </p:txBody>
      </p:sp>
      <p:graphicFrame>
        <p:nvGraphicFramePr>
          <p:cNvPr id="3" name="Table 4">
            <a:extLst>
              <a:ext uri="{FF2B5EF4-FFF2-40B4-BE49-F238E27FC236}">
                <a16:creationId xmlns:a16="http://schemas.microsoft.com/office/drawing/2014/main" id="{1EA884AB-912D-72E2-6B25-F8122C7C179C}"/>
              </a:ext>
            </a:extLst>
          </p:cNvPr>
          <p:cNvGraphicFramePr>
            <a:graphicFrameLocks noGrp="1"/>
          </p:cNvGraphicFramePr>
          <p:nvPr>
            <p:extLst>
              <p:ext uri="{D42A27DB-BD31-4B8C-83A1-F6EECF244321}">
                <p14:modId xmlns:p14="http://schemas.microsoft.com/office/powerpoint/2010/main" val="2317832785"/>
              </p:ext>
            </p:extLst>
          </p:nvPr>
        </p:nvGraphicFramePr>
        <p:xfrm>
          <a:off x="768126" y="2180969"/>
          <a:ext cx="10499434" cy="1722400"/>
        </p:xfrm>
        <a:graphic>
          <a:graphicData uri="http://schemas.openxmlformats.org/drawingml/2006/table">
            <a:tbl>
              <a:tblPr firstRow="1" bandRow="1">
                <a:tableStyleId>{5C22544A-7EE6-4342-B048-85BDC9FD1C3A}</a:tableStyleId>
              </a:tblPr>
              <a:tblGrid>
                <a:gridCol w="2899619">
                  <a:extLst>
                    <a:ext uri="{9D8B030D-6E8A-4147-A177-3AD203B41FA5}">
                      <a16:colId xmlns:a16="http://schemas.microsoft.com/office/drawing/2014/main" val="1796621009"/>
                    </a:ext>
                  </a:extLst>
                </a:gridCol>
                <a:gridCol w="7599815">
                  <a:extLst>
                    <a:ext uri="{9D8B030D-6E8A-4147-A177-3AD203B41FA5}">
                      <a16:colId xmlns:a16="http://schemas.microsoft.com/office/drawing/2014/main" val="3477386698"/>
                    </a:ext>
                  </a:extLst>
                </a:gridCol>
              </a:tblGrid>
              <a:tr h="430600">
                <a:tc>
                  <a:txBody>
                    <a:bodyPr/>
                    <a:lstStyle/>
                    <a:p>
                      <a:r>
                        <a:rPr lang="en-AU" sz="2000" dirty="0">
                          <a:latin typeface="Calibri (body)"/>
                          <a:cs typeface="Times New Roman" panose="02020603050405020304" pitchFamily="18" charset="0"/>
                        </a:rPr>
                        <a:t>Method</a:t>
                      </a:r>
                    </a:p>
                  </a:txBody>
                  <a:tcPr/>
                </a:tc>
                <a:tc>
                  <a:txBody>
                    <a:bodyPr/>
                    <a:lstStyle/>
                    <a:p>
                      <a:r>
                        <a:rPr lang="en-AU" sz="2000" dirty="0">
                          <a:latin typeface="Calibri (body)"/>
                          <a:cs typeface="Times New Roman" panose="02020603050405020304" pitchFamily="18" charset="0"/>
                        </a:rPr>
                        <a:t>Description</a:t>
                      </a:r>
                    </a:p>
                  </a:txBody>
                  <a:tcPr/>
                </a:tc>
                <a:extLst>
                  <a:ext uri="{0D108BD9-81ED-4DB2-BD59-A6C34878D82A}">
                    <a16:rowId xmlns:a16="http://schemas.microsoft.com/office/drawing/2014/main" val="2265793195"/>
                  </a:ext>
                </a:extLst>
              </a:tr>
              <a:tr h="4306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effectLst/>
                          <a:latin typeface="Calibri (body)"/>
                          <a:ea typeface="Times New Roman" panose="02020603050405020304" pitchFamily="18" charset="0"/>
                          <a:cs typeface="Times New Roman" panose="02020603050405020304" pitchFamily="18" charset="0"/>
                        </a:rPr>
                        <a:t>ALL</a:t>
                      </a:r>
                    </a:p>
                  </a:txBody>
                  <a:tcPr/>
                </a:tc>
                <a:tc>
                  <a:txBody>
                    <a:bodyPr/>
                    <a:lstStyle/>
                    <a:p>
                      <a:r>
                        <a:rPr lang="en-AU" sz="2000" dirty="0">
                          <a:latin typeface="Calibri (body)"/>
                          <a:cs typeface="Times New Roman" panose="02020603050405020304" pitchFamily="18" charset="0"/>
                        </a:rPr>
                        <a:t>CSP, LIN/EXP, MEX, VSG, THETA, LGBM</a:t>
                      </a:r>
                    </a:p>
                  </a:txBody>
                  <a:tcPr/>
                </a:tc>
                <a:extLst>
                  <a:ext uri="{0D108BD9-81ED-4DB2-BD59-A6C34878D82A}">
                    <a16:rowId xmlns:a16="http://schemas.microsoft.com/office/drawing/2014/main" val="942325719"/>
                  </a:ext>
                </a:extLst>
              </a:tr>
              <a:tr h="4306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effectLst/>
                          <a:latin typeface="Calibri (body)"/>
                          <a:ea typeface="Times New Roman" panose="02020603050405020304" pitchFamily="18" charset="0"/>
                          <a:cs typeface="Times New Roman" panose="02020603050405020304" pitchFamily="18" charset="0"/>
                        </a:rPr>
                        <a:t>POPEXPERT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latin typeface="Calibri (body)"/>
                          <a:cs typeface="Times New Roman" panose="02020603050405020304" pitchFamily="18" charset="0"/>
                        </a:rPr>
                        <a:t>CSP, LIN/EXP, MEX, VSG</a:t>
                      </a:r>
                    </a:p>
                  </a:txBody>
                  <a:tcPr/>
                </a:tc>
                <a:extLst>
                  <a:ext uri="{0D108BD9-81ED-4DB2-BD59-A6C34878D82A}">
                    <a16:rowId xmlns:a16="http://schemas.microsoft.com/office/drawing/2014/main" val="3603486708"/>
                  </a:ext>
                </a:extLst>
              </a:tr>
              <a:tr h="4306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latin typeface="Calibri (body)"/>
                          <a:ea typeface="Times New Roman" panose="02020603050405020304" pitchFamily="18" charset="0"/>
                          <a:cs typeface="Times New Roman" panose="02020603050405020304" pitchFamily="18" charset="0"/>
                        </a:rPr>
                        <a:t>POPEXPERT Global</a:t>
                      </a:r>
                    </a:p>
                  </a:txBody>
                  <a:tcPr/>
                </a:tc>
                <a:tc>
                  <a:txBody>
                    <a:bodyPr/>
                    <a:lstStyle/>
                    <a:p>
                      <a:r>
                        <a:rPr lang="en-US" sz="2000" kern="1200" dirty="0">
                          <a:solidFill>
                            <a:schemeClr val="dk1"/>
                          </a:solidFill>
                          <a:effectLst/>
                          <a:latin typeface="Calibri (body)"/>
                          <a:ea typeface="+mn-ea"/>
                          <a:cs typeface="Times New Roman" panose="02020603050405020304" pitchFamily="18" charset="0"/>
                        </a:rPr>
                        <a:t>CSP, LIN/EXP, MEX, VSG, LGBM</a:t>
                      </a:r>
                      <a:endParaRPr lang="en-AU" sz="2000" dirty="0">
                        <a:latin typeface="Calibri (body)"/>
                        <a:cs typeface="Times New Roman" panose="02020603050405020304" pitchFamily="18" charset="0"/>
                      </a:endParaRPr>
                    </a:p>
                  </a:txBody>
                  <a:tcPr/>
                </a:tc>
                <a:extLst>
                  <a:ext uri="{0D108BD9-81ED-4DB2-BD59-A6C34878D82A}">
                    <a16:rowId xmlns:a16="http://schemas.microsoft.com/office/drawing/2014/main" val="4107073820"/>
                  </a:ext>
                </a:extLst>
              </a:tr>
            </a:tbl>
          </a:graphicData>
        </a:graphic>
      </p:graphicFrame>
    </p:spTree>
    <p:extLst>
      <p:ext uri="{BB962C8B-B14F-4D97-AF65-F5344CB8AC3E}">
        <p14:creationId xmlns:p14="http://schemas.microsoft.com/office/powerpoint/2010/main" val="1111559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563E7457-EA05-448E-9150-0EF091F29933}"/>
              </a:ext>
            </a:extLst>
          </p:cNvPr>
          <p:cNvSpPr>
            <a:spLocks noGrp="1"/>
          </p:cNvSpPr>
          <p:nvPr>
            <p:ph type="title"/>
          </p:nvPr>
        </p:nvSpPr>
        <p:spPr>
          <a:xfrm>
            <a:off x="1195031" y="-133564"/>
            <a:ext cx="10515600" cy="1325563"/>
          </a:xfrm>
        </p:spPr>
        <p:txBody>
          <a:bodyPr>
            <a:normAutofit/>
          </a:bodyPr>
          <a:lstStyle/>
          <a:p>
            <a:r>
              <a:rPr lang="en-AU" sz="2400" b="1" dirty="0"/>
              <a:t>Combination Methods</a:t>
            </a:r>
          </a:p>
        </p:txBody>
      </p:sp>
      <p:graphicFrame>
        <p:nvGraphicFramePr>
          <p:cNvPr id="2" name="Table 4">
            <a:extLst>
              <a:ext uri="{FF2B5EF4-FFF2-40B4-BE49-F238E27FC236}">
                <a16:creationId xmlns:a16="http://schemas.microsoft.com/office/drawing/2014/main" id="{A386FF09-23AD-7931-89FF-8CF11A9CBD2D}"/>
              </a:ext>
            </a:extLst>
          </p:cNvPr>
          <p:cNvGraphicFramePr>
            <a:graphicFrameLocks noGrp="1"/>
          </p:cNvGraphicFramePr>
          <p:nvPr>
            <p:extLst>
              <p:ext uri="{D42A27DB-BD31-4B8C-83A1-F6EECF244321}">
                <p14:modId xmlns:p14="http://schemas.microsoft.com/office/powerpoint/2010/main" val="2465311184"/>
              </p:ext>
            </p:extLst>
          </p:nvPr>
        </p:nvGraphicFramePr>
        <p:xfrm>
          <a:off x="846283" y="2475738"/>
          <a:ext cx="10499434" cy="3359050"/>
        </p:xfrm>
        <a:graphic>
          <a:graphicData uri="http://schemas.openxmlformats.org/drawingml/2006/table">
            <a:tbl>
              <a:tblPr firstRow="1" bandRow="1">
                <a:tableStyleId>{5C22544A-7EE6-4342-B048-85BDC9FD1C3A}</a:tableStyleId>
              </a:tblPr>
              <a:tblGrid>
                <a:gridCol w="2750836">
                  <a:extLst>
                    <a:ext uri="{9D8B030D-6E8A-4147-A177-3AD203B41FA5}">
                      <a16:colId xmlns:a16="http://schemas.microsoft.com/office/drawing/2014/main" val="1796621009"/>
                    </a:ext>
                  </a:extLst>
                </a:gridCol>
                <a:gridCol w="7748598">
                  <a:extLst>
                    <a:ext uri="{9D8B030D-6E8A-4147-A177-3AD203B41FA5}">
                      <a16:colId xmlns:a16="http://schemas.microsoft.com/office/drawing/2014/main" val="3477386698"/>
                    </a:ext>
                  </a:extLst>
                </a:gridCol>
              </a:tblGrid>
              <a:tr h="569343">
                <a:tc>
                  <a:txBody>
                    <a:bodyPr/>
                    <a:lstStyle/>
                    <a:p>
                      <a:r>
                        <a:rPr lang="en-AU" sz="2000" dirty="0">
                          <a:latin typeface="Calibri (body)"/>
                        </a:rPr>
                        <a:t>Method</a:t>
                      </a:r>
                    </a:p>
                  </a:txBody>
                  <a:tcPr/>
                </a:tc>
                <a:tc>
                  <a:txBody>
                    <a:bodyPr/>
                    <a:lstStyle/>
                    <a:p>
                      <a:r>
                        <a:rPr lang="en-AU" sz="2000" dirty="0">
                          <a:latin typeface="Calibri (body)"/>
                        </a:rPr>
                        <a:t>Description</a:t>
                      </a:r>
                    </a:p>
                  </a:txBody>
                  <a:tcPr/>
                </a:tc>
                <a:extLst>
                  <a:ext uri="{0D108BD9-81ED-4DB2-BD59-A6C34878D82A}">
                    <a16:rowId xmlns:a16="http://schemas.microsoft.com/office/drawing/2014/main" val="2265793195"/>
                  </a:ext>
                </a:extLst>
              </a:tr>
              <a:tr h="6347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effectLst/>
                          <a:latin typeface="Calibri (body)"/>
                          <a:ea typeface="Times New Roman" panose="02020603050405020304" pitchFamily="18" charset="0"/>
                        </a:rPr>
                        <a:t>Average</a:t>
                      </a:r>
                    </a:p>
                  </a:txBody>
                  <a:tcPr/>
                </a:tc>
                <a:tc>
                  <a:txBody>
                    <a:bodyPr/>
                    <a:lstStyle/>
                    <a:p>
                      <a:r>
                        <a:rPr lang="en-AU" sz="2000" dirty="0">
                          <a:latin typeface="Calibri (body)"/>
                        </a:rPr>
                        <a:t>Simple average of forecasts from all models in the combination forecast</a:t>
                      </a:r>
                    </a:p>
                  </a:txBody>
                  <a:tcPr/>
                </a:tc>
                <a:extLst>
                  <a:ext uri="{0D108BD9-81ED-4DB2-BD59-A6C34878D82A}">
                    <a16:rowId xmlns:a16="http://schemas.microsoft.com/office/drawing/2014/main" val="942325719"/>
                  </a:ext>
                </a:extLst>
              </a:tr>
              <a:tr h="5521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effectLst/>
                          <a:latin typeface="Calibri (body)"/>
                          <a:ea typeface="Times New Roman" panose="02020603050405020304" pitchFamily="18" charset="0"/>
                        </a:rPr>
                        <a:t>Trimmed</a:t>
                      </a:r>
                    </a:p>
                  </a:txBody>
                  <a:tcPr/>
                </a:tc>
                <a:tc>
                  <a:txBody>
                    <a:bodyPr/>
                    <a:lstStyle/>
                    <a:p>
                      <a:r>
                        <a:rPr lang="en-AU" sz="2000" dirty="0">
                          <a:latin typeface="Calibri (body)"/>
                        </a:rPr>
                        <a:t>Average of constituent forecasts after highest and lowest predictions removed</a:t>
                      </a:r>
                    </a:p>
                  </a:txBody>
                  <a:tcPr/>
                </a:tc>
                <a:extLst>
                  <a:ext uri="{0D108BD9-81ED-4DB2-BD59-A6C34878D82A}">
                    <a16:rowId xmlns:a16="http://schemas.microsoft.com/office/drawing/2014/main" val="3603486708"/>
                  </a:ext>
                </a:extLst>
              </a:tr>
              <a:tr h="57304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latin typeface="Calibri (body)"/>
                          <a:ea typeface="Times New Roman" panose="02020603050405020304" pitchFamily="18" charset="0"/>
                        </a:rPr>
                        <a:t>FFORMA</a:t>
                      </a:r>
                    </a:p>
                  </a:txBody>
                  <a:tcPr/>
                </a:tc>
                <a:tc>
                  <a:txBody>
                    <a:bodyPr/>
                    <a:lstStyle/>
                    <a:p>
                      <a:r>
                        <a:rPr lang="en-AU" sz="2000" dirty="0">
                          <a:latin typeface="Calibri (body)"/>
                        </a:rPr>
                        <a:t>Machine learning model.  Considers performance of models for data in base period to weight forecasts.</a:t>
                      </a:r>
                    </a:p>
                  </a:txBody>
                  <a:tcPr/>
                </a:tc>
                <a:extLst>
                  <a:ext uri="{0D108BD9-81ED-4DB2-BD59-A6C34878D82A}">
                    <a16:rowId xmlns:a16="http://schemas.microsoft.com/office/drawing/2014/main" val="4107073820"/>
                  </a:ext>
                </a:extLst>
              </a:tr>
              <a:tr h="75283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000" dirty="0">
                          <a:latin typeface="Calibri (body)"/>
                          <a:ea typeface="Times New Roman" panose="02020603050405020304" pitchFamily="18" charset="0"/>
                        </a:rPr>
                        <a:t>Horizon</a:t>
                      </a:r>
                    </a:p>
                  </a:txBody>
                  <a:tcPr/>
                </a:tc>
                <a:tc>
                  <a:txBody>
                    <a:bodyPr/>
                    <a:lstStyle/>
                    <a:p>
                      <a:r>
                        <a:rPr lang="en-AU" sz="2000" dirty="0">
                          <a:latin typeface="Calibri (body)"/>
                        </a:rPr>
                        <a:t>Identify top 3 performing methods for forecasts in the base period and use their combinations to forecast future values.</a:t>
                      </a:r>
                    </a:p>
                  </a:txBody>
                  <a:tcPr/>
                </a:tc>
                <a:extLst>
                  <a:ext uri="{0D108BD9-81ED-4DB2-BD59-A6C34878D82A}">
                    <a16:rowId xmlns:a16="http://schemas.microsoft.com/office/drawing/2014/main" val="548760251"/>
                  </a:ext>
                </a:extLst>
              </a:tr>
            </a:tbl>
          </a:graphicData>
        </a:graphic>
      </p:graphicFrame>
      <p:sp>
        <p:nvSpPr>
          <p:cNvPr id="3" name="Content Placeholder 2">
            <a:extLst>
              <a:ext uri="{FF2B5EF4-FFF2-40B4-BE49-F238E27FC236}">
                <a16:creationId xmlns:a16="http://schemas.microsoft.com/office/drawing/2014/main" id="{A9E31C4E-C8A9-B622-8017-A9C76AD0CEE3}"/>
              </a:ext>
            </a:extLst>
          </p:cNvPr>
          <p:cNvSpPr txBox="1">
            <a:spLocks/>
          </p:cNvSpPr>
          <p:nvPr/>
        </p:nvSpPr>
        <p:spPr>
          <a:xfrm>
            <a:off x="846283" y="1855221"/>
            <a:ext cx="13140000" cy="620517"/>
          </a:xfrm>
          <a:prstGeom prst="rect">
            <a:avLst/>
          </a:prstGeom>
          <a:noFill/>
          <a:ln>
            <a:noFill/>
          </a:ln>
        </p:spPr>
        <p:txBody>
          <a:bodyPr vert="horz" lIns="91440" tIns="45720" rIns="91440" bIns="45720" rtlCol="0">
            <a:noAutofit/>
          </a:bodyPr>
          <a:lstStyle>
            <a:lvl1pPr marL="1009178" indent="-1009178" algn="l" defTabSz="4036710" rtl="0" eaLnBrk="1" latinLnBrk="0" hangingPunct="1">
              <a:lnSpc>
                <a:spcPct val="90000"/>
              </a:lnSpc>
              <a:spcBef>
                <a:spcPts val="4415"/>
              </a:spcBef>
              <a:buFont typeface="Arial" panose="020B0604020202020204" pitchFamily="34" charset="0"/>
              <a:buChar char="•"/>
              <a:defRPr sz="12361" kern="1200">
                <a:solidFill>
                  <a:schemeClr val="tx1"/>
                </a:solidFill>
                <a:latin typeface="+mn-lt"/>
                <a:ea typeface="+mn-ea"/>
                <a:cs typeface="+mn-cs"/>
              </a:defRPr>
            </a:lvl1pPr>
            <a:lvl2pPr marL="3027533" indent="-1009178" algn="l" defTabSz="4036710" rtl="0" eaLnBrk="1" latinLnBrk="0" hangingPunct="1">
              <a:lnSpc>
                <a:spcPct val="90000"/>
              </a:lnSpc>
              <a:spcBef>
                <a:spcPts val="2207"/>
              </a:spcBef>
              <a:buFont typeface="Arial" panose="020B0604020202020204" pitchFamily="34" charset="0"/>
              <a:buChar char="•"/>
              <a:defRPr sz="10595" kern="1200">
                <a:solidFill>
                  <a:schemeClr val="tx1"/>
                </a:solidFill>
                <a:latin typeface="+mn-lt"/>
                <a:ea typeface="+mn-ea"/>
                <a:cs typeface="+mn-cs"/>
              </a:defRPr>
            </a:lvl2pPr>
            <a:lvl3pPr marL="5045888" indent="-1009178" algn="l" defTabSz="4036710" rtl="0" eaLnBrk="1" latinLnBrk="0" hangingPunct="1">
              <a:lnSpc>
                <a:spcPct val="90000"/>
              </a:lnSpc>
              <a:spcBef>
                <a:spcPts val="2207"/>
              </a:spcBef>
              <a:buFont typeface="Arial" panose="020B0604020202020204" pitchFamily="34" charset="0"/>
              <a:buChar char="•"/>
              <a:defRPr sz="8829" kern="1200">
                <a:solidFill>
                  <a:schemeClr val="tx1"/>
                </a:solidFill>
                <a:latin typeface="+mn-lt"/>
                <a:ea typeface="+mn-ea"/>
                <a:cs typeface="+mn-cs"/>
              </a:defRPr>
            </a:lvl3pPr>
            <a:lvl4pPr marL="706424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4pPr>
            <a:lvl5pPr marL="908259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5pPr>
            <a:lvl6pPr marL="1110095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6pPr>
            <a:lvl7pPr marL="13119308"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7pPr>
            <a:lvl8pPr marL="15137663"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8pPr>
            <a:lvl9pPr marL="17156019" indent="-1009178" algn="l" defTabSz="4036710" rtl="0" eaLnBrk="1" latinLnBrk="0" hangingPunct="1">
              <a:lnSpc>
                <a:spcPct val="90000"/>
              </a:lnSpc>
              <a:spcBef>
                <a:spcPts val="2207"/>
              </a:spcBef>
              <a:buFont typeface="Arial" panose="020B0604020202020204" pitchFamily="34" charset="0"/>
              <a:buChar char="•"/>
              <a:defRPr sz="7946" kern="1200">
                <a:solidFill>
                  <a:schemeClr val="tx1"/>
                </a:solidFill>
                <a:latin typeface="+mn-lt"/>
                <a:ea typeface="+mn-ea"/>
                <a:cs typeface="+mn-cs"/>
              </a:defRPr>
            </a:lvl9pPr>
          </a:lstStyle>
          <a:p>
            <a:pPr marL="0" marR="82550" indent="0">
              <a:lnSpc>
                <a:spcPct val="100000"/>
              </a:lnSpc>
              <a:spcBef>
                <a:spcPts val="1010"/>
              </a:spcBef>
              <a:buFont typeface="Arial" panose="020B0604020202020204" pitchFamily="34" charset="0"/>
              <a:buNone/>
            </a:pPr>
            <a:r>
              <a:rPr lang="en-AU" sz="2000" b="1" dirty="0">
                <a:latin typeface="Calibri (body)"/>
                <a:ea typeface="Times New Roman" panose="02020603050405020304" pitchFamily="18" charset="0"/>
                <a:cs typeface="Times New Roman" panose="02020603050405020304" pitchFamily="18" charset="0"/>
              </a:rPr>
              <a:t>4 Combination Methods </a:t>
            </a:r>
            <a:r>
              <a:rPr lang="en-AU" sz="2000" dirty="0">
                <a:latin typeface="Calibri (body)"/>
                <a:ea typeface="Times New Roman" panose="02020603050405020304" pitchFamily="18" charset="0"/>
                <a:cs typeface="Times New Roman" panose="02020603050405020304" pitchFamily="18" charset="0"/>
              </a:rPr>
              <a:t>were investigated</a:t>
            </a:r>
          </a:p>
          <a:p>
            <a:pPr marL="0" marR="82550" indent="0">
              <a:lnSpc>
                <a:spcPct val="100000"/>
              </a:lnSpc>
              <a:spcBef>
                <a:spcPts val="1010"/>
              </a:spcBef>
              <a:buFont typeface="Arial" panose="020B0604020202020204" pitchFamily="34" charset="0"/>
              <a:buNone/>
            </a:pPr>
            <a:endParaRPr lang="en-AU" sz="2000" dirty="0">
              <a:latin typeface="Calibri (body)"/>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0201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1F4E7C-7C83-DE8B-160F-5C3991A8094F}"/>
              </a:ext>
            </a:extLst>
          </p:cNvPr>
          <p:cNvSpPr>
            <a:spLocks noGrp="1"/>
          </p:cNvSpPr>
          <p:nvPr>
            <p:ph type="title"/>
          </p:nvPr>
        </p:nvSpPr>
        <p:spPr>
          <a:xfrm>
            <a:off x="1428765" y="395066"/>
            <a:ext cx="10313292" cy="887360"/>
          </a:xfrm>
        </p:spPr>
        <p:txBody>
          <a:bodyPr/>
          <a:lstStyle/>
          <a:p>
            <a:r>
              <a:rPr lang="en-AU" dirty="0"/>
              <a:t>Results: </a:t>
            </a:r>
            <a:r>
              <a:rPr lang="en-US" dirty="0"/>
              <a:t>5 Year </a:t>
            </a:r>
            <a:r>
              <a:rPr lang="en-US" dirty="0" err="1"/>
              <a:t>MedAPEs</a:t>
            </a:r>
            <a:r>
              <a:rPr lang="en-US" dirty="0"/>
              <a:t> for Australian and New Zealand SA2s</a:t>
            </a:r>
            <a:endParaRPr lang="en-AU" dirty="0"/>
          </a:p>
        </p:txBody>
      </p:sp>
      <p:graphicFrame>
        <p:nvGraphicFramePr>
          <p:cNvPr id="7" name="Table 6">
            <a:extLst>
              <a:ext uri="{FF2B5EF4-FFF2-40B4-BE49-F238E27FC236}">
                <a16:creationId xmlns:a16="http://schemas.microsoft.com/office/drawing/2014/main" id="{B65C19AD-BCF0-8BE4-63C6-49CD5CCBA21A}"/>
              </a:ext>
            </a:extLst>
          </p:cNvPr>
          <p:cNvGraphicFramePr>
            <a:graphicFrameLocks noGrp="1"/>
          </p:cNvGraphicFramePr>
          <p:nvPr>
            <p:extLst>
              <p:ext uri="{D42A27DB-BD31-4B8C-83A1-F6EECF244321}">
                <p14:modId xmlns:p14="http://schemas.microsoft.com/office/powerpoint/2010/main" val="3891608949"/>
              </p:ext>
            </p:extLst>
          </p:nvPr>
        </p:nvGraphicFramePr>
        <p:xfrm>
          <a:off x="1428765" y="1238884"/>
          <a:ext cx="9368287" cy="5600700"/>
        </p:xfrm>
        <a:graphic>
          <a:graphicData uri="http://schemas.openxmlformats.org/drawingml/2006/table">
            <a:tbl>
              <a:tblPr>
                <a:tableStyleId>{2A488322-F2BA-4B5B-9748-0D474271808F}</a:tableStyleId>
              </a:tblPr>
              <a:tblGrid>
                <a:gridCol w="3816711">
                  <a:extLst>
                    <a:ext uri="{9D8B030D-6E8A-4147-A177-3AD203B41FA5}">
                      <a16:colId xmlns:a16="http://schemas.microsoft.com/office/drawing/2014/main" val="596546929"/>
                    </a:ext>
                  </a:extLst>
                </a:gridCol>
                <a:gridCol w="2775788">
                  <a:extLst>
                    <a:ext uri="{9D8B030D-6E8A-4147-A177-3AD203B41FA5}">
                      <a16:colId xmlns:a16="http://schemas.microsoft.com/office/drawing/2014/main" val="3042788951"/>
                    </a:ext>
                  </a:extLst>
                </a:gridCol>
                <a:gridCol w="2775788">
                  <a:extLst>
                    <a:ext uri="{9D8B030D-6E8A-4147-A177-3AD203B41FA5}">
                      <a16:colId xmlns:a16="http://schemas.microsoft.com/office/drawing/2014/main" val="2636984514"/>
                    </a:ext>
                  </a:extLst>
                </a:gridCol>
              </a:tblGrid>
              <a:tr h="287806">
                <a:tc gridSpan="3">
                  <a:txBody>
                    <a:bodyPr/>
                    <a:lstStyle/>
                    <a:p>
                      <a:pPr algn="ctr" fontAlgn="ctr"/>
                      <a:r>
                        <a:rPr lang="en-US" sz="2000" b="1" i="0" u="none" strike="noStrike" dirty="0">
                          <a:solidFill>
                            <a:srgbClr val="000000"/>
                          </a:solidFill>
                          <a:effectLst/>
                          <a:latin typeface="Calibri (body)"/>
                        </a:rPr>
                        <a:t>Ensemble Models</a:t>
                      </a:r>
                    </a:p>
                  </a:txBody>
                  <a:tcPr marL="6350" marR="6350" marT="6350" marB="0" anchor="ctr"/>
                </a:tc>
                <a:tc hMerge="1">
                  <a:txBody>
                    <a:bodyPr/>
                    <a:lstStyle/>
                    <a:p>
                      <a:pPr algn="r" fontAlgn="ctr"/>
                      <a:endParaRPr lang="en-US" sz="2400" b="0" i="0" u="none" strike="noStrike" dirty="0">
                        <a:solidFill>
                          <a:srgbClr val="000000"/>
                        </a:solidFill>
                        <a:effectLst/>
                        <a:latin typeface="Times New Roman" panose="02020603050405020304" pitchFamily="18" charset="0"/>
                      </a:endParaRPr>
                    </a:p>
                  </a:txBody>
                  <a:tcPr marL="6350" marR="6350" marT="6350" marB="0" anchor="ctr"/>
                </a:tc>
                <a:tc hMerge="1">
                  <a:txBody>
                    <a:bodyPr/>
                    <a:lstStyle/>
                    <a:p>
                      <a:pPr algn="r" fontAlgn="ctr"/>
                      <a:endParaRPr lang="en-US" sz="2400" b="0" i="0" u="none" strike="noStrike" dirty="0">
                        <a:solidFill>
                          <a:srgbClr val="000000"/>
                        </a:solidFill>
                        <a:effectLst/>
                        <a:latin typeface="Times New Roman" panose="02020603050405020304" pitchFamily="18" charset="0"/>
                      </a:endParaRPr>
                    </a:p>
                  </a:txBody>
                  <a:tcPr marL="6350" marR="6350" marT="6350" marB="0" anchor="ctr"/>
                </a:tc>
                <a:extLst>
                  <a:ext uri="{0D108BD9-81ED-4DB2-BD59-A6C34878D82A}">
                    <a16:rowId xmlns:a16="http://schemas.microsoft.com/office/drawing/2014/main" val="1172109765"/>
                  </a:ext>
                </a:extLst>
              </a:tr>
              <a:tr h="287806">
                <a:tc>
                  <a:txBody>
                    <a:bodyPr/>
                    <a:lstStyle/>
                    <a:p>
                      <a:pPr algn="l" fontAlgn="ctr"/>
                      <a:endParaRPr lang="en-AU" sz="2000" b="1" i="0" u="none" strike="noStrike" dirty="0">
                        <a:solidFill>
                          <a:srgbClr val="000000"/>
                        </a:solidFill>
                        <a:effectLst/>
                        <a:latin typeface="Calibri (body)"/>
                      </a:endParaRPr>
                    </a:p>
                  </a:txBody>
                  <a:tcPr marL="6350" marR="6350" marT="6350" marB="0" anchor="ctr">
                    <a:lnB w="12700" cap="flat" cmpd="sng" algn="ctr">
                      <a:solidFill>
                        <a:schemeClr val="tx1"/>
                      </a:solidFill>
                      <a:prstDash val="solid"/>
                      <a:round/>
                      <a:headEnd type="none" w="med" len="med"/>
                      <a:tailEnd type="none" w="med" len="med"/>
                    </a:lnB>
                  </a:tcPr>
                </a:tc>
                <a:tc>
                  <a:txBody>
                    <a:bodyPr/>
                    <a:lstStyle/>
                    <a:p>
                      <a:pPr algn="r" fontAlgn="ctr"/>
                      <a:r>
                        <a:rPr lang="en-AU" sz="2000" u="none" strike="noStrike" dirty="0">
                          <a:effectLst/>
                          <a:latin typeface="Calibri (body)"/>
                        </a:rPr>
                        <a:t>Australia</a:t>
                      </a:r>
                      <a:endParaRPr lang="en-AU" sz="2000" b="1" i="0" u="none" strike="noStrike" dirty="0">
                        <a:solidFill>
                          <a:srgbClr val="000000"/>
                        </a:solidFill>
                        <a:effectLst/>
                        <a:latin typeface="Calibri (body)"/>
                      </a:endParaRPr>
                    </a:p>
                  </a:txBody>
                  <a:tcPr marL="6350" marR="6350" marT="6350" marB="0" anchor="ctr">
                    <a:lnB w="12700" cap="flat" cmpd="sng" algn="ctr">
                      <a:solidFill>
                        <a:schemeClr val="tx1"/>
                      </a:solidFill>
                      <a:prstDash val="solid"/>
                      <a:round/>
                      <a:headEnd type="none" w="med" len="med"/>
                      <a:tailEnd type="none" w="med" len="med"/>
                    </a:lnB>
                  </a:tcPr>
                </a:tc>
                <a:tc>
                  <a:txBody>
                    <a:bodyPr/>
                    <a:lstStyle/>
                    <a:p>
                      <a:pPr algn="r" fontAlgn="ctr"/>
                      <a:r>
                        <a:rPr lang="en-AU" sz="2000" u="none" strike="noStrike" dirty="0">
                          <a:effectLst/>
                          <a:latin typeface="Calibri (body)"/>
                        </a:rPr>
                        <a:t>New Zealand</a:t>
                      </a:r>
                      <a:endParaRPr lang="en-AU" sz="2000" b="0" i="0" u="none" strike="noStrike" dirty="0">
                        <a:solidFill>
                          <a:srgbClr val="000000"/>
                        </a:solidFill>
                        <a:effectLst/>
                        <a:latin typeface="Calibri (body)"/>
                      </a:endParaRPr>
                    </a:p>
                  </a:txBody>
                  <a:tcPr marL="6350" marR="6350" marT="6350" marB="0"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3991872"/>
                  </a:ext>
                </a:extLst>
              </a:tr>
              <a:tr h="287806">
                <a:tc>
                  <a:txBody>
                    <a:bodyPr/>
                    <a:lstStyle/>
                    <a:p>
                      <a:pPr algn="l" fontAlgn="ctr"/>
                      <a:r>
                        <a:rPr lang="en-US" sz="2000" u="none" strike="noStrike" dirty="0">
                          <a:effectLst/>
                          <a:latin typeface="Calibri (body)"/>
                        </a:rPr>
                        <a:t>TRIMMED-POPEXPERT</a:t>
                      </a:r>
                      <a:endParaRPr lang="en-US" sz="2000" b="1" i="0" u="none" strike="noStrike" dirty="0">
                        <a:solidFill>
                          <a:srgbClr val="000000"/>
                        </a:solidFill>
                        <a:effectLst/>
                        <a:latin typeface="Calibri (body)"/>
                      </a:endParaRPr>
                    </a:p>
                  </a:txBody>
                  <a:tcPr marL="6350" marR="6350" marT="6350" marB="0" anchor="ctr">
                    <a:lnT w="12700" cap="flat" cmpd="sng" algn="ctr">
                      <a:solidFill>
                        <a:schemeClr val="tx1"/>
                      </a:solidFill>
                      <a:prstDash val="solid"/>
                      <a:round/>
                      <a:headEnd type="none" w="med" len="med"/>
                      <a:tailEnd type="none" w="med" len="med"/>
                    </a:lnT>
                  </a:tcPr>
                </a:tc>
                <a:tc>
                  <a:txBody>
                    <a:bodyPr/>
                    <a:lstStyle/>
                    <a:p>
                      <a:pPr algn="r" fontAlgn="ctr"/>
                      <a:r>
                        <a:rPr lang="en-US" sz="2000" u="none" strike="noStrike" dirty="0">
                          <a:effectLst/>
                          <a:latin typeface="Calibri (body)"/>
                        </a:rPr>
                        <a:t>3.294</a:t>
                      </a:r>
                      <a:endParaRPr lang="en-US" sz="2000" b="0" i="0" u="none" strike="noStrike" dirty="0">
                        <a:solidFill>
                          <a:srgbClr val="000000"/>
                        </a:solidFill>
                        <a:effectLst/>
                        <a:latin typeface="Calibri (body)"/>
                      </a:endParaRPr>
                    </a:p>
                  </a:txBody>
                  <a:tcPr marL="6350" marR="6350" marT="6350" marB="0" anchor="ctr">
                    <a:lnT w="12700" cap="flat" cmpd="sng" algn="ctr">
                      <a:solidFill>
                        <a:schemeClr val="tx1"/>
                      </a:solidFill>
                      <a:prstDash val="solid"/>
                      <a:round/>
                      <a:headEnd type="none" w="med" len="med"/>
                      <a:tailEnd type="none" w="med" len="med"/>
                    </a:lnT>
                  </a:tcPr>
                </a:tc>
                <a:tc>
                  <a:txBody>
                    <a:bodyPr/>
                    <a:lstStyle/>
                    <a:p>
                      <a:pPr algn="r" fontAlgn="ctr"/>
                      <a:r>
                        <a:rPr lang="en-US" sz="2000" u="none" strike="noStrike" dirty="0">
                          <a:effectLst/>
                          <a:latin typeface="Calibri (body)"/>
                        </a:rPr>
                        <a:t>4.359</a:t>
                      </a:r>
                      <a:endParaRPr lang="en-US" sz="2000" b="0" i="0" u="none" strike="noStrike" dirty="0">
                        <a:solidFill>
                          <a:srgbClr val="000000"/>
                        </a:solidFill>
                        <a:effectLst/>
                        <a:latin typeface="Calibri (body)"/>
                      </a:endParaRPr>
                    </a:p>
                  </a:txBody>
                  <a:tcPr marL="6350" marR="6350" marT="635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357994751"/>
                  </a:ext>
                </a:extLst>
              </a:tr>
              <a:tr h="287806">
                <a:tc>
                  <a:txBody>
                    <a:bodyPr/>
                    <a:lstStyle/>
                    <a:p>
                      <a:pPr algn="l" fontAlgn="ctr"/>
                      <a:r>
                        <a:rPr lang="en-US" sz="2000" u="none" strike="noStrike" dirty="0">
                          <a:effectLst/>
                          <a:latin typeface="Calibri (body)"/>
                        </a:rPr>
                        <a:t>HORIZON-ALL</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3.278</a:t>
                      </a:r>
                      <a:endParaRPr lang="en-US" sz="2000" b="0"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a:effectLst/>
                          <a:latin typeface="Calibri (body)"/>
                        </a:rPr>
                        <a:t>3.274</a:t>
                      </a:r>
                      <a:endParaRPr lang="en-US" sz="2000" b="0" i="0" u="none" strike="noStrike">
                        <a:solidFill>
                          <a:srgbClr val="000000"/>
                        </a:solidFill>
                        <a:effectLst/>
                        <a:latin typeface="Calibri (body)"/>
                      </a:endParaRPr>
                    </a:p>
                  </a:txBody>
                  <a:tcPr marL="6350" marR="6350" marT="6350" marB="0" anchor="ctr"/>
                </a:tc>
                <a:extLst>
                  <a:ext uri="{0D108BD9-81ED-4DB2-BD59-A6C34878D82A}">
                    <a16:rowId xmlns:a16="http://schemas.microsoft.com/office/drawing/2014/main" val="1183625565"/>
                  </a:ext>
                </a:extLst>
              </a:tr>
              <a:tr h="287806">
                <a:tc>
                  <a:txBody>
                    <a:bodyPr/>
                    <a:lstStyle/>
                    <a:p>
                      <a:pPr algn="l" fontAlgn="ctr"/>
                      <a:r>
                        <a:rPr lang="en-US" sz="2000" u="none" strike="noStrike" dirty="0">
                          <a:effectLst/>
                          <a:latin typeface="Calibri (body)"/>
                        </a:rPr>
                        <a:t>FFORMA-POPEXPERT-GLOBAL</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3.609</a:t>
                      </a:r>
                      <a:endParaRPr lang="en-US" sz="2000" b="0"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3.52</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4156317463"/>
                  </a:ext>
                </a:extLst>
              </a:tr>
              <a:tr h="287806">
                <a:tc>
                  <a:txBody>
                    <a:bodyPr/>
                    <a:lstStyle/>
                    <a:p>
                      <a:pPr algn="l" fontAlgn="ctr"/>
                      <a:r>
                        <a:rPr lang="en-US" sz="2000" u="none" strike="noStrike" dirty="0">
                          <a:effectLst/>
                          <a:latin typeface="Calibri (body)"/>
                        </a:rPr>
                        <a:t>FFORMA-POPEXPERT</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4.153</a:t>
                      </a:r>
                      <a:endParaRPr lang="en-US" sz="2000" b="0"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3.653</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4069638178"/>
                  </a:ext>
                </a:extLst>
              </a:tr>
              <a:tr h="287806">
                <a:tc>
                  <a:txBody>
                    <a:bodyPr/>
                    <a:lstStyle/>
                    <a:p>
                      <a:pPr algn="l" fontAlgn="ctr"/>
                      <a:r>
                        <a:rPr lang="en-US" sz="2000" u="none" strike="noStrike" dirty="0">
                          <a:effectLst/>
                          <a:latin typeface="Calibri (body)"/>
                        </a:rPr>
                        <a:t>FFORMA-ALL</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3.592</a:t>
                      </a:r>
                      <a:endParaRPr lang="en-US" sz="2000" b="0"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3.818</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4122446142"/>
                  </a:ext>
                </a:extLst>
              </a:tr>
              <a:tr h="287806">
                <a:tc>
                  <a:txBody>
                    <a:bodyPr/>
                    <a:lstStyle/>
                    <a:p>
                      <a:pPr algn="l" fontAlgn="ctr"/>
                      <a:r>
                        <a:rPr lang="en-US" sz="2000" u="none" strike="noStrike" dirty="0">
                          <a:effectLst/>
                          <a:latin typeface="Calibri (body)"/>
                        </a:rPr>
                        <a:t>MEAN-POPEXPERT-GLOBAL</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3.217</a:t>
                      </a:r>
                      <a:endParaRPr lang="en-US" sz="2000" b="0"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3.696</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1848166989"/>
                  </a:ext>
                </a:extLst>
              </a:tr>
              <a:tr h="287806">
                <a:tc>
                  <a:txBody>
                    <a:bodyPr/>
                    <a:lstStyle/>
                    <a:p>
                      <a:pPr algn="l" fontAlgn="ctr"/>
                      <a:r>
                        <a:rPr lang="en-US" sz="2000" u="none" strike="noStrike" dirty="0">
                          <a:effectLst/>
                          <a:latin typeface="Calibri (body)"/>
                        </a:rPr>
                        <a:t>MEAN-POPEXPERT</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a:effectLst/>
                          <a:latin typeface="Calibri (body)"/>
                        </a:rPr>
                        <a:t>3.422</a:t>
                      </a:r>
                      <a:endParaRPr lang="en-US" sz="2000" b="0" i="0" u="none" strike="noStrike">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3.937</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1646300355"/>
                  </a:ext>
                </a:extLst>
              </a:tr>
              <a:tr h="287806">
                <a:tc>
                  <a:txBody>
                    <a:bodyPr/>
                    <a:lstStyle/>
                    <a:p>
                      <a:pPr algn="l" fontAlgn="ctr"/>
                      <a:r>
                        <a:rPr lang="en-US" sz="2000" u="none" strike="noStrike" dirty="0">
                          <a:effectLst/>
                          <a:latin typeface="Calibri (body)"/>
                        </a:rPr>
                        <a:t>MEAN-ALL</a:t>
                      </a:r>
                      <a:endParaRPr lang="en-US" sz="2000" b="1" i="0" u="none" strike="noStrike" dirty="0">
                        <a:solidFill>
                          <a:srgbClr val="000000"/>
                        </a:solidFill>
                        <a:effectLst/>
                        <a:latin typeface="Calibri (body)"/>
                      </a:endParaRPr>
                    </a:p>
                  </a:txBody>
                  <a:tcPr marL="6350" marR="6350" marT="6350" marB="0" anchor="ctr">
                    <a:lnB w="12700" cap="flat" cmpd="sng" algn="ctr">
                      <a:solidFill>
                        <a:schemeClr val="tx1"/>
                      </a:solidFill>
                      <a:prstDash val="solid"/>
                      <a:round/>
                      <a:headEnd type="none" w="med" len="med"/>
                      <a:tailEnd type="none" w="med" len="med"/>
                    </a:lnB>
                  </a:tcPr>
                </a:tc>
                <a:tc>
                  <a:txBody>
                    <a:bodyPr/>
                    <a:lstStyle/>
                    <a:p>
                      <a:pPr algn="r" fontAlgn="ctr"/>
                      <a:r>
                        <a:rPr lang="en-US" sz="2000" b="1" u="none" strike="noStrike" dirty="0">
                          <a:solidFill>
                            <a:srgbClr val="00B050"/>
                          </a:solidFill>
                          <a:effectLst/>
                          <a:latin typeface="Calibri (body)"/>
                        </a:rPr>
                        <a:t>3.129</a:t>
                      </a:r>
                      <a:endParaRPr lang="en-US" sz="2000" b="1" i="0" u="none" strike="noStrike" dirty="0">
                        <a:solidFill>
                          <a:srgbClr val="00B050"/>
                        </a:solidFill>
                        <a:effectLst/>
                        <a:latin typeface="Calibri (body)"/>
                      </a:endParaRPr>
                    </a:p>
                  </a:txBody>
                  <a:tcPr marL="6350" marR="6350" marT="6350" marB="0" anchor="ctr">
                    <a:lnB w="12700" cap="flat" cmpd="sng" algn="ctr">
                      <a:solidFill>
                        <a:schemeClr val="tx1"/>
                      </a:solidFill>
                      <a:prstDash val="solid"/>
                      <a:round/>
                      <a:headEnd type="none" w="med" len="med"/>
                      <a:tailEnd type="none" w="med" len="med"/>
                    </a:lnB>
                  </a:tcPr>
                </a:tc>
                <a:tc>
                  <a:txBody>
                    <a:bodyPr/>
                    <a:lstStyle/>
                    <a:p>
                      <a:pPr algn="r" fontAlgn="ctr"/>
                      <a:r>
                        <a:rPr lang="en-US" sz="2000" u="none" strike="noStrike" dirty="0">
                          <a:effectLst/>
                          <a:latin typeface="Calibri (body)"/>
                        </a:rPr>
                        <a:t>3.871</a:t>
                      </a:r>
                      <a:endParaRPr lang="en-US" sz="2000" b="0" i="0" u="none" strike="noStrike" dirty="0">
                        <a:solidFill>
                          <a:srgbClr val="000000"/>
                        </a:solidFill>
                        <a:effectLst/>
                        <a:latin typeface="Calibri (body)"/>
                      </a:endParaRPr>
                    </a:p>
                  </a:txBody>
                  <a:tcPr marL="6350" marR="6350" marT="6350" marB="0"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21699387"/>
                  </a:ext>
                </a:extLst>
              </a:tr>
              <a:tr h="287806">
                <a:tc gridSpan="3">
                  <a:txBody>
                    <a:bodyPr/>
                    <a:lstStyle/>
                    <a:p>
                      <a:pPr algn="ctr" fontAlgn="b"/>
                      <a:r>
                        <a:rPr lang="en-AU" sz="2000" b="1" u="none" strike="noStrike" dirty="0">
                          <a:effectLst/>
                          <a:latin typeface="Calibri (body)"/>
                        </a:rPr>
                        <a:t>Individual Models</a:t>
                      </a:r>
                      <a:endParaRPr lang="en-AU" sz="2000" b="1" i="0" u="none" strike="noStrike" dirty="0">
                        <a:solidFill>
                          <a:srgbClr val="000000"/>
                        </a:solidFill>
                        <a:effectLst/>
                        <a:latin typeface="Calibri (body)"/>
                      </a:endParaRPr>
                    </a:p>
                  </a:txBody>
                  <a:tcPr marL="6350" marR="6350" marT="6350" marB="0" anchor="b">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hMerge="1">
                  <a:txBody>
                    <a:bodyPr/>
                    <a:lstStyle/>
                    <a:p>
                      <a:pPr algn="ctr" fontAlgn="b"/>
                      <a:r>
                        <a:rPr lang="en-AU" sz="2400" u="none" strike="noStrike" dirty="0">
                          <a:effectLst/>
                        </a:rPr>
                        <a:t>Base Models</a:t>
                      </a:r>
                      <a:endParaRPr lang="en-AU" sz="2400" b="0" i="0" u="none" strike="noStrike" dirty="0">
                        <a:solidFill>
                          <a:srgbClr val="000000"/>
                        </a:solidFill>
                        <a:effectLst/>
                        <a:latin typeface="Calibri" panose="020F0502020204030204" pitchFamily="34" charset="0"/>
                      </a:endParaRPr>
                    </a:p>
                  </a:txBody>
                  <a:tcPr marL="6350" marR="6350" marT="6350" marB="0" anchor="b"/>
                </a:tc>
                <a:tc hMerge="1">
                  <a:txBody>
                    <a:bodyPr/>
                    <a:lstStyle/>
                    <a:p>
                      <a:endParaRPr lang="en-AU"/>
                    </a:p>
                  </a:txBody>
                  <a:tcPr/>
                </a:tc>
                <a:extLst>
                  <a:ext uri="{0D108BD9-81ED-4DB2-BD59-A6C34878D82A}">
                    <a16:rowId xmlns:a16="http://schemas.microsoft.com/office/drawing/2014/main" val="1123484061"/>
                  </a:ext>
                </a:extLst>
              </a:tr>
              <a:tr h="287806">
                <a:tc>
                  <a:txBody>
                    <a:bodyPr/>
                    <a:lstStyle/>
                    <a:p>
                      <a:pPr algn="l" fontAlgn="ctr"/>
                      <a:endParaRPr lang="en-AU" sz="2000" b="1" i="0" u="none" strike="noStrike" dirty="0">
                        <a:solidFill>
                          <a:srgbClr val="000000"/>
                        </a:solidFill>
                        <a:effectLst/>
                        <a:latin typeface="Calibri (body)"/>
                      </a:endParaRPr>
                    </a:p>
                  </a:txBody>
                  <a:tcPr marL="6350" marR="6350" marT="635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AU" sz="2000" u="none" strike="noStrike" dirty="0">
                          <a:effectLst/>
                          <a:latin typeface="Calibri (body)"/>
                        </a:rPr>
                        <a:t>Australia</a:t>
                      </a:r>
                      <a:endParaRPr lang="en-AU" sz="2000" b="1" i="0" u="none" strike="noStrike" dirty="0">
                        <a:solidFill>
                          <a:srgbClr val="000000"/>
                        </a:solidFill>
                        <a:effectLst/>
                        <a:latin typeface="Calibri (body)"/>
                      </a:endParaRPr>
                    </a:p>
                  </a:txBody>
                  <a:tcPr marL="6350" marR="6350" marT="635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ctr"/>
                      <a:r>
                        <a:rPr lang="en-AU" sz="2000" u="none" strike="noStrike" dirty="0">
                          <a:effectLst/>
                          <a:latin typeface="Calibri (body)"/>
                        </a:rPr>
                        <a:t>New Zealand</a:t>
                      </a:r>
                      <a:endParaRPr lang="en-AU" sz="2000" b="0" i="0" u="none" strike="noStrike" dirty="0">
                        <a:solidFill>
                          <a:srgbClr val="000000"/>
                        </a:solidFill>
                        <a:effectLst/>
                        <a:latin typeface="Calibri (body)"/>
                      </a:endParaRPr>
                    </a:p>
                  </a:txBody>
                  <a:tcPr marL="6350" marR="6350" marT="6350" marB="0" anchor="ct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14946412"/>
                  </a:ext>
                </a:extLst>
              </a:tr>
              <a:tr h="287806">
                <a:tc>
                  <a:txBody>
                    <a:bodyPr/>
                    <a:lstStyle/>
                    <a:p>
                      <a:pPr algn="l" fontAlgn="ctr"/>
                      <a:r>
                        <a:rPr lang="en-US" sz="2000" u="none" strike="noStrike" dirty="0">
                          <a:effectLst/>
                          <a:latin typeface="Calibri (body)"/>
                        </a:rPr>
                        <a:t>LGBM</a:t>
                      </a:r>
                      <a:endParaRPr lang="en-US" sz="2000" b="1" i="0" u="none" strike="noStrike" dirty="0">
                        <a:solidFill>
                          <a:srgbClr val="000000"/>
                        </a:solidFill>
                        <a:effectLst/>
                        <a:latin typeface="Calibri (body)"/>
                      </a:endParaRPr>
                    </a:p>
                  </a:txBody>
                  <a:tcPr marL="6350" marR="6350" marT="6350" marB="0" anchor="ctr">
                    <a:lnT w="12700" cap="flat" cmpd="sng" algn="ctr">
                      <a:solidFill>
                        <a:schemeClr val="tx1"/>
                      </a:solidFill>
                      <a:prstDash val="solid"/>
                      <a:round/>
                      <a:headEnd type="none" w="med" len="med"/>
                      <a:tailEnd type="none" w="med" len="med"/>
                    </a:lnT>
                  </a:tcPr>
                </a:tc>
                <a:tc>
                  <a:txBody>
                    <a:bodyPr/>
                    <a:lstStyle/>
                    <a:p>
                      <a:pPr algn="r" fontAlgn="ctr"/>
                      <a:r>
                        <a:rPr lang="en-US" sz="2000" u="none" strike="noStrike">
                          <a:effectLst/>
                          <a:latin typeface="Calibri (body)"/>
                        </a:rPr>
                        <a:t>3.842</a:t>
                      </a:r>
                      <a:endParaRPr lang="en-US" sz="2000" b="0" i="0" u="none" strike="noStrike">
                        <a:solidFill>
                          <a:srgbClr val="000000"/>
                        </a:solidFill>
                        <a:effectLst/>
                        <a:latin typeface="Calibri (body)"/>
                      </a:endParaRPr>
                    </a:p>
                  </a:txBody>
                  <a:tcPr marL="6350" marR="6350" marT="6350" marB="0" anchor="ctr">
                    <a:lnT w="12700" cap="flat" cmpd="sng" algn="ctr">
                      <a:solidFill>
                        <a:schemeClr val="tx1"/>
                      </a:solidFill>
                      <a:prstDash val="solid"/>
                      <a:round/>
                      <a:headEnd type="none" w="med" len="med"/>
                      <a:tailEnd type="none" w="med" len="med"/>
                    </a:lnT>
                  </a:tcPr>
                </a:tc>
                <a:tc>
                  <a:txBody>
                    <a:bodyPr/>
                    <a:lstStyle/>
                    <a:p>
                      <a:pPr algn="r" fontAlgn="ctr"/>
                      <a:r>
                        <a:rPr lang="en-US" sz="2000" b="1" u="none" strike="noStrike" dirty="0">
                          <a:solidFill>
                            <a:srgbClr val="00B050"/>
                          </a:solidFill>
                          <a:effectLst/>
                          <a:latin typeface="Calibri (body)"/>
                        </a:rPr>
                        <a:t>3.092</a:t>
                      </a:r>
                      <a:endParaRPr lang="en-US" sz="2000" b="1" i="0" u="none" strike="noStrike" dirty="0">
                        <a:solidFill>
                          <a:srgbClr val="00B050"/>
                        </a:solidFill>
                        <a:effectLst/>
                        <a:latin typeface="Calibri (body)"/>
                      </a:endParaRPr>
                    </a:p>
                  </a:txBody>
                  <a:tcPr marL="6350" marR="6350" marT="635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935474292"/>
                  </a:ext>
                </a:extLst>
              </a:tr>
              <a:tr h="287806">
                <a:tc>
                  <a:txBody>
                    <a:bodyPr/>
                    <a:lstStyle/>
                    <a:p>
                      <a:pPr algn="l" fontAlgn="ctr"/>
                      <a:r>
                        <a:rPr lang="en-US" sz="2000" u="none" strike="noStrike" dirty="0">
                          <a:effectLst/>
                          <a:latin typeface="Calibri (body)"/>
                        </a:rPr>
                        <a:t>THETA</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a:effectLst/>
                          <a:latin typeface="Calibri (body)"/>
                        </a:rPr>
                        <a:t>3.852</a:t>
                      </a:r>
                      <a:endParaRPr lang="en-US" sz="2000" b="0" i="0" u="none" strike="noStrike">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5.498</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2925258095"/>
                  </a:ext>
                </a:extLst>
              </a:tr>
              <a:tr h="287806">
                <a:tc>
                  <a:txBody>
                    <a:bodyPr/>
                    <a:lstStyle/>
                    <a:p>
                      <a:pPr algn="l" fontAlgn="ctr"/>
                      <a:r>
                        <a:rPr lang="en-US" sz="2000" u="none" strike="noStrike" dirty="0">
                          <a:effectLst/>
                          <a:latin typeface="Calibri (body)"/>
                        </a:rPr>
                        <a:t>VSG</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3.401</a:t>
                      </a:r>
                      <a:endParaRPr lang="en-US" sz="2000" b="0"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4.317</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1050981197"/>
                  </a:ext>
                </a:extLst>
              </a:tr>
              <a:tr h="287806">
                <a:tc>
                  <a:txBody>
                    <a:bodyPr/>
                    <a:lstStyle/>
                    <a:p>
                      <a:pPr algn="l" fontAlgn="ctr"/>
                      <a:r>
                        <a:rPr lang="en-US" sz="2000" u="none" strike="noStrike" dirty="0">
                          <a:effectLst/>
                          <a:latin typeface="Calibri (body)"/>
                        </a:rPr>
                        <a:t>MEX</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a:effectLst/>
                          <a:latin typeface="Calibri (body)"/>
                        </a:rPr>
                        <a:t>3.319</a:t>
                      </a:r>
                      <a:endParaRPr lang="en-US" sz="2000" b="0" i="0" u="none" strike="noStrike">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4.539</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3974262938"/>
                  </a:ext>
                </a:extLst>
              </a:tr>
              <a:tr h="287806">
                <a:tc>
                  <a:txBody>
                    <a:bodyPr/>
                    <a:lstStyle/>
                    <a:p>
                      <a:pPr algn="l" fontAlgn="ctr"/>
                      <a:r>
                        <a:rPr lang="en-US" sz="2000" u="none" strike="noStrike" dirty="0">
                          <a:effectLst/>
                          <a:latin typeface="Calibri (body)"/>
                        </a:rPr>
                        <a:t>LIN/EXP</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a:effectLst/>
                          <a:latin typeface="Calibri (body)"/>
                        </a:rPr>
                        <a:t>3.302</a:t>
                      </a:r>
                      <a:endParaRPr lang="en-US" sz="2000" b="0" i="0" u="none" strike="noStrike">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4.356</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612334509"/>
                  </a:ext>
                </a:extLst>
              </a:tr>
              <a:tr h="287806">
                <a:tc>
                  <a:txBody>
                    <a:bodyPr/>
                    <a:lstStyle/>
                    <a:p>
                      <a:pPr algn="l" fontAlgn="ctr"/>
                      <a:r>
                        <a:rPr lang="en-US" sz="2000" u="none" strike="noStrike" dirty="0">
                          <a:effectLst/>
                          <a:latin typeface="Calibri (body)"/>
                        </a:rPr>
                        <a:t>CSP</a:t>
                      </a:r>
                      <a:endParaRPr lang="en-US" sz="2000" b="1"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6.183</a:t>
                      </a:r>
                      <a:endParaRPr lang="en-US" sz="2000" b="0" i="0" u="none" strike="noStrike" dirty="0">
                        <a:solidFill>
                          <a:srgbClr val="000000"/>
                        </a:solidFill>
                        <a:effectLst/>
                        <a:latin typeface="Calibri (body)"/>
                      </a:endParaRPr>
                    </a:p>
                  </a:txBody>
                  <a:tcPr marL="6350" marR="6350" marT="6350" marB="0" anchor="ctr"/>
                </a:tc>
                <a:tc>
                  <a:txBody>
                    <a:bodyPr/>
                    <a:lstStyle/>
                    <a:p>
                      <a:pPr algn="r" fontAlgn="ctr"/>
                      <a:r>
                        <a:rPr lang="en-US" sz="2000" u="none" strike="noStrike" dirty="0">
                          <a:effectLst/>
                          <a:latin typeface="Calibri (body)"/>
                        </a:rPr>
                        <a:t>3.767</a:t>
                      </a:r>
                      <a:endParaRPr lang="en-US" sz="2000" b="0" i="0" u="none" strike="noStrike" dirty="0">
                        <a:solidFill>
                          <a:srgbClr val="000000"/>
                        </a:solidFill>
                        <a:effectLst/>
                        <a:latin typeface="Calibri (body)"/>
                      </a:endParaRPr>
                    </a:p>
                  </a:txBody>
                  <a:tcPr marL="6350" marR="6350" marT="6350" marB="0" anchor="ctr"/>
                </a:tc>
                <a:extLst>
                  <a:ext uri="{0D108BD9-81ED-4DB2-BD59-A6C34878D82A}">
                    <a16:rowId xmlns:a16="http://schemas.microsoft.com/office/drawing/2014/main" val="3921931489"/>
                  </a:ext>
                </a:extLst>
              </a:tr>
            </a:tbl>
          </a:graphicData>
        </a:graphic>
      </p:graphicFrame>
    </p:spTree>
    <p:extLst>
      <p:ext uri="{BB962C8B-B14F-4D97-AF65-F5344CB8AC3E}">
        <p14:creationId xmlns:p14="http://schemas.microsoft.com/office/powerpoint/2010/main" val="3701809784"/>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536B4FA4-5FAA-443C-9C78-6C52DBA34E61}" vid="{14C51791-37E8-4657-9CE5-D4E99BD32A32}"/>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536B4FA4-5FAA-443C-9C78-6C52DBA34E61}" vid="{AB136F3B-80A3-4FB0-BF85-2FB1B6DB43A3}"/>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536B4FA4-5FAA-443C-9C78-6C52DBA34E61}" vid="{826CCCAB-60C9-4959-938C-0BD365A015D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UoM-PowerPoint-template-16x9</Template>
  <TotalTime>2603</TotalTime>
  <Words>2692</Words>
  <Application>Microsoft Office PowerPoint</Application>
  <PresentationFormat>Widescreen</PresentationFormat>
  <Paragraphs>231</Paragraphs>
  <Slides>16</Slides>
  <Notes>14</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16</vt:i4>
      </vt:variant>
    </vt:vector>
  </HeadingPairs>
  <TitlesOfParts>
    <vt:vector size="25" baseType="lpstr">
      <vt:lpstr>Arial</vt:lpstr>
      <vt:lpstr>Calibri</vt:lpstr>
      <vt:lpstr>Calibri (body)</vt:lpstr>
      <vt:lpstr>Georgia</vt:lpstr>
      <vt:lpstr>Times New Roman</vt:lpstr>
      <vt:lpstr>Wingdings</vt:lpstr>
      <vt:lpstr>University of Melbourne</vt:lpstr>
      <vt:lpstr>University of Melbourne Patterns</vt:lpstr>
      <vt:lpstr>University of Melbourne-Layout B</vt:lpstr>
      <vt:lpstr>PowerPoint Presentation</vt:lpstr>
      <vt:lpstr>Background</vt:lpstr>
      <vt:lpstr>Case Study: Flawed Forecasts, School Shortages, And Multi-billion-dollar Investments</vt:lpstr>
      <vt:lpstr>Aims</vt:lpstr>
      <vt:lpstr>Data and Methods</vt:lpstr>
      <vt:lpstr>Individual Methods</vt:lpstr>
      <vt:lpstr>Ensembles</vt:lpstr>
      <vt:lpstr>Combination Methods</vt:lpstr>
      <vt:lpstr>Results: 5 Year MedAPEs for Australian and New Zealand SA2s</vt:lpstr>
      <vt:lpstr>Violin Plots Comparing Relative performance of the model variants</vt:lpstr>
      <vt:lpstr>Discussion</vt:lpstr>
      <vt:lpstr>Potential applications of state of the art methods</vt:lpstr>
      <vt:lpstr>Conclusions</vt:lpstr>
      <vt:lpstr>PowerPoint Presentation</vt:lpstr>
      <vt:lpstr>Contact Details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Irina Grossman</dc:creator>
  <cp:lastModifiedBy>Irina Grossman</cp:lastModifiedBy>
  <cp:revision>22</cp:revision>
  <dcterms:created xsi:type="dcterms:W3CDTF">2021-09-07T06:25:23Z</dcterms:created>
  <dcterms:modified xsi:type="dcterms:W3CDTF">2023-10-25T01:25:58Z</dcterms:modified>
</cp:coreProperties>
</file>

<file path=docProps/thumbnail.jpeg>
</file>